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562210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582604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74400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080894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6888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08502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010520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127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551862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444253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538519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021463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90308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620282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481945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50029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9B91B-1D37-41D0-A66A-6DE45E037156}" type="datetimeFigureOut">
              <a:rPr lang="ru-UA" smtClean="0"/>
              <a:t>19.11.2024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C12756B-F3CD-4715-8293-A484DAFD7A74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36901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065DD-BFDA-40C6-B96D-2BE8A90B6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91556" y="1239583"/>
            <a:ext cx="8915399" cy="2262781"/>
          </a:xfrm>
        </p:spPr>
        <p:txBody>
          <a:bodyPr/>
          <a:lstStyle/>
          <a:p>
            <a:r>
              <a:rPr lang="uk-UA" b="1" dirty="0"/>
              <a:t>РЕГІОНОЗНАВСТВО</a:t>
            </a:r>
            <a:endParaRPr lang="ru-UA" b="1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527BFBA4-A49B-4EF3-85A8-BE627E005E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41612" y="2392641"/>
            <a:ext cx="8915399" cy="1126283"/>
          </a:xfrm>
        </p:spPr>
        <p:txBody>
          <a:bodyPr/>
          <a:lstStyle/>
          <a:p>
            <a:r>
              <a:rPr lang="uk-UA" b="1" dirty="0"/>
              <a:t>НАВЧАЛЬНА ДИСЦИПЛІНА</a:t>
            </a:r>
            <a:endParaRPr lang="ru-UA" b="1" dirty="0"/>
          </a:p>
        </p:txBody>
      </p:sp>
      <p:sp>
        <p:nvSpPr>
          <p:cNvPr id="4" name="Підзаголовок 2">
            <a:extLst>
              <a:ext uri="{FF2B5EF4-FFF2-40B4-BE49-F238E27FC236}">
                <a16:creationId xmlns:a16="http://schemas.microsoft.com/office/drawing/2014/main" id="{3CBF82F8-7144-4CED-8915-4A47D57925CE}"/>
              </a:ext>
            </a:extLst>
          </p:cNvPr>
          <p:cNvSpPr txBox="1">
            <a:spLocks/>
          </p:cNvSpPr>
          <p:nvPr/>
        </p:nvSpPr>
        <p:spPr>
          <a:xfrm>
            <a:off x="2741613" y="4929779"/>
            <a:ext cx="8915399" cy="1126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UA" dirty="0"/>
          </a:p>
        </p:txBody>
      </p:sp>
      <p:sp>
        <p:nvSpPr>
          <p:cNvPr id="5" name="Підзаголовок 2">
            <a:extLst>
              <a:ext uri="{FF2B5EF4-FFF2-40B4-BE49-F238E27FC236}">
                <a16:creationId xmlns:a16="http://schemas.microsoft.com/office/drawing/2014/main" id="{943C117F-2AFA-47E4-9AD6-9D90A433EB68}"/>
              </a:ext>
            </a:extLst>
          </p:cNvPr>
          <p:cNvSpPr txBox="1">
            <a:spLocks/>
          </p:cNvSpPr>
          <p:nvPr/>
        </p:nvSpPr>
        <p:spPr>
          <a:xfrm>
            <a:off x="2741612" y="3429000"/>
            <a:ext cx="8915399" cy="316874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Для студентів 4 курсу спеціальності  106 Географія, освітньо-професійної програми «Економічна, соціальна географія та регіональний розвиток»,</a:t>
            </a:r>
          </a:p>
          <a:p>
            <a:r>
              <a:rPr lang="uk-UA" dirty="0"/>
              <a:t>8 семестр, 3 кредити, 90 годин, з яких: </a:t>
            </a:r>
          </a:p>
          <a:p>
            <a:r>
              <a:rPr lang="ru-RU" dirty="0"/>
              <a:t>20 год. – </a:t>
            </a:r>
            <a:r>
              <a:rPr lang="ru-RU" dirty="0" err="1"/>
              <a:t>лекційні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; </a:t>
            </a:r>
          </a:p>
          <a:p>
            <a:r>
              <a:rPr lang="ru-RU" dirty="0"/>
              <a:t>30 год. – </a:t>
            </a:r>
            <a:r>
              <a:rPr lang="ru-RU" dirty="0" err="1"/>
              <a:t>практичні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</a:t>
            </a:r>
          </a:p>
          <a:p>
            <a:r>
              <a:rPr lang="ru-RU" dirty="0"/>
              <a:t>40 год. – </a:t>
            </a:r>
            <a:r>
              <a:rPr lang="ru-RU" dirty="0" err="1"/>
              <a:t>самостійна</a:t>
            </a:r>
            <a:r>
              <a:rPr lang="ru-RU" dirty="0"/>
              <a:t> робота студента. </a:t>
            </a:r>
          </a:p>
          <a:p>
            <a:r>
              <a:rPr lang="ru-RU" b="1" dirty="0"/>
              <a:t>Форма </a:t>
            </a:r>
            <a:r>
              <a:rPr lang="ru-RU" b="1" dirty="0" err="1"/>
              <a:t>підсумкового</a:t>
            </a:r>
            <a:r>
              <a:rPr lang="ru-RU" b="1" dirty="0"/>
              <a:t> контролю: </a:t>
            </a:r>
            <a:r>
              <a:rPr lang="ru-RU" b="1" dirty="0" err="1"/>
              <a:t>екзамен</a:t>
            </a:r>
            <a:endParaRPr lang="ru-RU" b="1" dirty="0"/>
          </a:p>
          <a:p>
            <a:r>
              <a:rPr lang="ru-RU" dirty="0" err="1"/>
              <a:t>Викладач</a:t>
            </a:r>
            <a:r>
              <a:rPr lang="ru-RU" dirty="0"/>
              <a:t>: доктор </a:t>
            </a:r>
            <a:r>
              <a:rPr lang="ru-RU" dirty="0" err="1"/>
              <a:t>філософії</a:t>
            </a:r>
            <a:r>
              <a:rPr lang="ru-RU" dirty="0"/>
              <a:t>, старший </a:t>
            </a:r>
            <a:r>
              <a:rPr lang="ru-RU" dirty="0" err="1"/>
              <a:t>викладач</a:t>
            </a:r>
            <a:r>
              <a:rPr lang="ru-RU" dirty="0"/>
              <a:t> </a:t>
            </a:r>
            <a:r>
              <a:rPr lang="ru-RU" b="1" i="1" dirty="0"/>
              <a:t>Серьогін Денис </a:t>
            </a:r>
            <a:r>
              <a:rPr lang="ru-RU" b="1" i="1" dirty="0" err="1"/>
              <a:t>Сергійович</a:t>
            </a:r>
            <a:endParaRPr lang="uk-UA" b="1" i="1" dirty="0"/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4129063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E4393BC-2307-4D64-8CEC-1CA06966B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1414" y="797169"/>
            <a:ext cx="8915400" cy="5547359"/>
          </a:xfrm>
        </p:spPr>
        <p:txBody>
          <a:bodyPr>
            <a:normAutofit fontScale="92500"/>
          </a:bodyPr>
          <a:lstStyle/>
          <a:p>
            <a:r>
              <a:rPr lang="uk-UA" sz="2400" b="1" dirty="0" err="1"/>
              <a:t>Регіонознавство</a:t>
            </a:r>
            <a:r>
              <a:rPr lang="uk-UA" sz="2400" b="1" dirty="0"/>
              <a:t> у контексті соціальної географії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b="1" dirty="0"/>
              <a:t>Демографічна структура:</a:t>
            </a:r>
            <a:endParaRPr lang="uk-UA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/>
              <a:t>Вивчення розподілу населення за віком, статтю, національним складом у регіоні.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/>
              <a:t>Аналіз урбанізації та процесів </a:t>
            </a:r>
            <a:r>
              <a:rPr lang="uk-UA" dirty="0" err="1"/>
              <a:t>субурбанізації</a:t>
            </a:r>
            <a:r>
              <a:rPr lang="uk-UA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b="1" dirty="0"/>
              <a:t>Соціальна інфраструктура:</a:t>
            </a:r>
            <a:endParaRPr lang="uk-UA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/>
              <a:t>Дослідження забезпечення регіону освітніми, медичними, культурними закладами.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/>
              <a:t>Вивчення доступності житлових і транспортних ресурсів для населення.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b="1" dirty="0"/>
              <a:t>Регіональна ідентичність:</a:t>
            </a:r>
            <a:endParaRPr lang="uk-UA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/>
              <a:t>Аналіз впливу історико-культурних факторів на формування унікальності регіонів.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/>
              <a:t>Дослідження локальної ментальності та соціальних традицій.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b="1" dirty="0"/>
              <a:t>Міграційні процеси:</a:t>
            </a:r>
            <a:endParaRPr lang="uk-UA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/>
              <a:t>Вивчення внутрішньої міграції (наприклад, між сільськими й міськими регіонами).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/>
              <a:t>Аналіз міжнародної трудової міграції та її впливу на регіони.</a:t>
            </a: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964017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9091FEC-566B-4C26-942F-194C516578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err="1"/>
              <a:t>Регіонознавство</a:t>
            </a:r>
            <a:r>
              <a:rPr lang="ru-RU" sz="2400" b="1" dirty="0"/>
              <a:t> </a:t>
            </a:r>
            <a:r>
              <a:rPr lang="ru-RU" dirty="0" err="1"/>
              <a:t>перебуває</a:t>
            </a:r>
            <a:r>
              <a:rPr lang="ru-RU" dirty="0"/>
              <a:t> у </a:t>
            </a:r>
            <a:r>
              <a:rPr lang="ru-RU" dirty="0" err="1"/>
              <a:t>тісному</a:t>
            </a:r>
            <a:r>
              <a:rPr lang="ru-RU" dirty="0"/>
              <a:t> </a:t>
            </a:r>
            <a:r>
              <a:rPr lang="ru-RU" dirty="0" err="1"/>
              <a:t>зв’язку</a:t>
            </a:r>
            <a:r>
              <a:rPr lang="ru-RU" dirty="0"/>
              <a:t> з такими </a:t>
            </a:r>
            <a:r>
              <a:rPr lang="ru-RU" dirty="0" err="1"/>
              <a:t>близькими</a:t>
            </a:r>
            <a:r>
              <a:rPr lang="ru-RU" dirty="0"/>
              <a:t> </a:t>
            </a:r>
            <a:r>
              <a:rPr lang="ru-RU" dirty="0" err="1"/>
              <a:t>науковими</a:t>
            </a:r>
            <a:r>
              <a:rPr lang="ru-RU" dirty="0"/>
              <a:t> </a:t>
            </a:r>
            <a:r>
              <a:rPr lang="ru-RU" dirty="0" err="1"/>
              <a:t>дисциплінами</a:t>
            </a:r>
            <a:r>
              <a:rPr lang="ru-RU" dirty="0"/>
              <a:t>, як </a:t>
            </a:r>
            <a:r>
              <a:rPr lang="ru-RU" b="1" dirty="0" err="1"/>
              <a:t>країнознавство</a:t>
            </a:r>
            <a:r>
              <a:rPr lang="ru-RU" dirty="0"/>
              <a:t> і </a:t>
            </a:r>
            <a:r>
              <a:rPr lang="ru-RU" b="1" dirty="0" err="1"/>
              <a:t>краєзнавство</a:t>
            </a:r>
            <a:r>
              <a:rPr lang="ru-RU" dirty="0"/>
              <a:t>.  </a:t>
            </a:r>
          </a:p>
          <a:p>
            <a:r>
              <a:rPr lang="ru-RU" sz="2400" b="1" dirty="0" err="1"/>
              <a:t>Країнознавство</a:t>
            </a:r>
            <a:r>
              <a:rPr lang="ru-RU" dirty="0"/>
              <a:t> </a:t>
            </a:r>
            <a:r>
              <a:rPr lang="ru-RU" dirty="0" err="1"/>
              <a:t>займається</a:t>
            </a:r>
            <a:r>
              <a:rPr lang="ru-RU" dirty="0"/>
              <a:t> </a:t>
            </a:r>
            <a:r>
              <a:rPr lang="ru-RU" dirty="0" err="1"/>
              <a:t>комплексним</a:t>
            </a:r>
            <a:r>
              <a:rPr lang="ru-RU" dirty="0"/>
              <a:t> </a:t>
            </a:r>
            <a:r>
              <a:rPr lang="ru-RU" dirty="0" err="1"/>
              <a:t>дослідженнями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, </a:t>
            </a:r>
            <a:r>
              <a:rPr lang="ru-RU" dirty="0" err="1"/>
              <a:t>узагальнює</a:t>
            </a:r>
            <a:r>
              <a:rPr lang="ru-RU" dirty="0"/>
              <a:t> і </a:t>
            </a:r>
            <a:r>
              <a:rPr lang="ru-RU" dirty="0" err="1"/>
              <a:t>систематизує</a:t>
            </a:r>
            <a:r>
              <a:rPr lang="ru-RU" dirty="0"/>
              <a:t> </a:t>
            </a:r>
            <a:r>
              <a:rPr lang="ru-RU" dirty="0" err="1"/>
              <a:t>дані</a:t>
            </a:r>
            <a:r>
              <a:rPr lang="ru-RU" dirty="0"/>
              <a:t> про природу, </a:t>
            </a:r>
            <a:r>
              <a:rPr lang="ru-RU" dirty="0" err="1"/>
              <a:t>населення</a:t>
            </a:r>
            <a:r>
              <a:rPr lang="ru-RU" dirty="0"/>
              <a:t>, </a:t>
            </a:r>
            <a:r>
              <a:rPr lang="ru-RU" dirty="0" err="1"/>
              <a:t>господарство</a:t>
            </a:r>
            <a:r>
              <a:rPr lang="ru-RU" dirty="0"/>
              <a:t>, культуру і </a:t>
            </a:r>
            <a:r>
              <a:rPr lang="ru-RU" dirty="0" err="1"/>
              <a:t>соціальну</a:t>
            </a:r>
            <a:r>
              <a:rPr lang="ru-RU" dirty="0"/>
              <a:t> </a:t>
            </a:r>
            <a:r>
              <a:rPr lang="ru-RU" dirty="0" err="1"/>
              <a:t>організацію</a:t>
            </a:r>
            <a:r>
              <a:rPr lang="ru-RU" dirty="0"/>
              <a:t>. </a:t>
            </a:r>
          </a:p>
          <a:p>
            <a:r>
              <a:rPr lang="ru-RU" sz="2400" b="1" dirty="0" err="1"/>
              <a:t>Краєзнавство</a:t>
            </a:r>
            <a:r>
              <a:rPr lang="ru-RU" dirty="0"/>
              <a:t> </a:t>
            </a:r>
            <a:r>
              <a:rPr lang="ru-RU" dirty="0" err="1"/>
              <a:t>досліджує</a:t>
            </a:r>
            <a:r>
              <a:rPr lang="ru-RU" dirty="0"/>
              <a:t> природу, </a:t>
            </a:r>
            <a:r>
              <a:rPr lang="ru-RU" dirty="0" err="1"/>
              <a:t>населення</a:t>
            </a:r>
            <a:r>
              <a:rPr lang="ru-RU" dirty="0"/>
              <a:t>, </a:t>
            </a:r>
            <a:r>
              <a:rPr lang="ru-RU" dirty="0" err="1"/>
              <a:t>господарство</a:t>
            </a:r>
            <a:r>
              <a:rPr lang="ru-RU" dirty="0"/>
              <a:t>, </a:t>
            </a:r>
            <a:r>
              <a:rPr lang="ru-RU" dirty="0" err="1"/>
              <a:t>історію</a:t>
            </a:r>
            <a:r>
              <a:rPr lang="ru-RU" dirty="0"/>
              <a:t> та культуру </a:t>
            </a:r>
            <a:r>
              <a:rPr lang="ru-RU" dirty="0" err="1"/>
              <a:t>окремої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</a:t>
            </a:r>
            <a:r>
              <a:rPr lang="ru-RU" dirty="0" err="1"/>
              <a:t>країни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населеного</a:t>
            </a:r>
            <a:r>
              <a:rPr lang="ru-RU" dirty="0"/>
              <a:t> пункту </a:t>
            </a:r>
            <a:r>
              <a:rPr lang="ru-RU" dirty="0" err="1"/>
              <a:t>головними</a:t>
            </a:r>
            <a:r>
              <a:rPr lang="ru-RU" dirty="0"/>
              <a:t> чином силами </a:t>
            </a:r>
            <a:r>
              <a:rPr lang="ru-RU" dirty="0" err="1"/>
              <a:t>аматорів</a:t>
            </a:r>
            <a:r>
              <a:rPr lang="ru-RU" dirty="0"/>
              <a:t>.</a:t>
            </a: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066363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66E295-4FC9-476C-AA3A-9E3985A05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3. </a:t>
            </a:r>
            <a:r>
              <a:rPr lang="ru-RU" sz="3600" b="1" dirty="0" err="1"/>
              <a:t>Основні</a:t>
            </a:r>
            <a:r>
              <a:rPr lang="ru-RU" sz="3600" b="1" dirty="0"/>
              <a:t> </a:t>
            </a:r>
            <a:r>
              <a:rPr lang="ru-RU" sz="3600" b="1" dirty="0" err="1"/>
              <a:t>поняття</a:t>
            </a:r>
            <a:r>
              <a:rPr lang="ru-RU" sz="3600" b="1" dirty="0"/>
              <a:t> </a:t>
            </a:r>
            <a:r>
              <a:rPr lang="ru-RU" sz="3600" b="1" dirty="0" err="1"/>
              <a:t>регіонознавства</a:t>
            </a:r>
            <a:r>
              <a:rPr lang="ru-RU" sz="3600" b="1" dirty="0"/>
              <a:t>;</a:t>
            </a:r>
            <a:br>
              <a:rPr lang="ru-RU" sz="3600" b="1" dirty="0"/>
            </a:br>
            <a:endParaRPr lang="ru-UA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03FBBC5-29AD-4356-AEB7-EA69B20657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sz="3200" b="1" dirty="0"/>
              <a:t>Регіон</a:t>
            </a:r>
            <a:r>
              <a:rPr lang="uk-UA" sz="2400" dirty="0"/>
              <a:t> (</a:t>
            </a:r>
            <a:r>
              <a:rPr lang="uk-UA" sz="2400" dirty="0" err="1"/>
              <a:t>франц</a:t>
            </a:r>
            <a:r>
              <a:rPr lang="uk-UA" sz="2400" dirty="0"/>
              <a:t>. </a:t>
            </a:r>
            <a:r>
              <a:rPr lang="en-US" sz="2400" dirty="0"/>
              <a:t>region, </a:t>
            </a:r>
            <a:r>
              <a:rPr lang="uk-UA" sz="2400" dirty="0"/>
              <a:t>від лат. </a:t>
            </a:r>
            <a:r>
              <a:rPr lang="en-US" sz="2400" dirty="0"/>
              <a:t>region </a:t>
            </a:r>
            <a:r>
              <a:rPr lang="uk-UA" sz="2400" dirty="0"/>
              <a:t>–</a:t>
            </a:r>
            <a:r>
              <a:rPr lang="en-US" sz="2400" dirty="0"/>
              <a:t> </a:t>
            </a:r>
            <a:r>
              <a:rPr lang="uk-UA" sz="2400" dirty="0"/>
              <a:t>область, район) – територія, яка відрізняється від інших територій за рядом ознак і характеризується певною цілісністю та взаємопов'язаністю її складових елементів.</a:t>
            </a:r>
          </a:p>
          <a:p>
            <a:r>
              <a:rPr lang="uk-UA" sz="2400" dirty="0"/>
              <a:t>Регіони виділяються з території відповідно до певних цілей і завдань, найголовнішою з яких є управління розвитком регіону. Регіони можуть бути будь-якого розміру — від міста (або району у великому місті) до величезних регіонів всередині континенту.</a:t>
            </a:r>
            <a:endParaRPr lang="ru-UA" sz="2400" dirty="0"/>
          </a:p>
        </p:txBody>
      </p:sp>
    </p:spTree>
    <p:extLst>
      <p:ext uri="{BB962C8B-B14F-4D97-AF65-F5344CB8AC3E}">
        <p14:creationId xmlns:p14="http://schemas.microsoft.com/office/powerpoint/2010/main" val="4061924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5A1E951-3BE0-43C9-9A45-268FA6524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1414" y="895642"/>
            <a:ext cx="8915400" cy="4520420"/>
          </a:xfrm>
        </p:spPr>
        <p:txBody>
          <a:bodyPr>
            <a:normAutofit fontScale="92500" lnSpcReduction="10000"/>
          </a:bodyPr>
          <a:lstStyle/>
          <a:p>
            <a:r>
              <a:rPr lang="uk-UA" sz="2800" b="1" dirty="0"/>
              <a:t>Регіоналізація</a:t>
            </a:r>
            <a:r>
              <a:rPr lang="uk-UA" sz="2000" dirty="0"/>
              <a:t> – утворення економічних інтеграційних угрупувань, що розташовані на певній території, з метою підвищення ефективності економіки шляхом уніфікації законодавства, ліквідації адміністративних обмежень на переміщення товарів, капіталів та робочої сили, а також повного використання факторів виробництва.</a:t>
            </a:r>
          </a:p>
          <a:p>
            <a:r>
              <a:rPr lang="uk-UA" sz="2000" dirty="0"/>
              <a:t>Регіоналізація у найбільш простому розумінні полягає у поділі території на регіони. Виділення галузевих (компонентних) регіонів здійснюють за просторовим розподілом окремих ознак і компонентів. Інтегральні регіони виділяють за територіальними поєднаннями (комплексами) різних ознак і компонентів (природних, соціальних, економічних тощо).</a:t>
            </a:r>
          </a:p>
          <a:p>
            <a:r>
              <a:rPr lang="uk-UA" altLang="ru-RU" sz="2800" b="1" dirty="0" err="1"/>
              <a:t>Регіоналістика</a:t>
            </a:r>
            <a:r>
              <a:rPr lang="uk-UA" altLang="ru-RU" sz="2800" b="1" dirty="0"/>
              <a:t> </a:t>
            </a:r>
            <a:r>
              <a:rPr lang="uk-UA" altLang="ru-RU" sz="2000" dirty="0"/>
              <a:t>– це міждисциплінарна наука, що вивчає об'єктивні процеси регіоналізації (географічної, політичної, економічної, культурної). </a:t>
            </a: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382321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DA65DB9-FD96-4629-9A5F-C8B0402BC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40189"/>
            <a:ext cx="8915400" cy="3777622"/>
          </a:xfrm>
        </p:spPr>
        <p:txBody>
          <a:bodyPr>
            <a:normAutofit/>
          </a:bodyPr>
          <a:lstStyle/>
          <a:p>
            <a:r>
              <a:rPr lang="uk-UA" sz="2800" b="1" dirty="0"/>
              <a:t>Регіональна економіка </a:t>
            </a:r>
            <a:r>
              <a:rPr lang="uk-UA" sz="2000" dirty="0"/>
              <a:t>– система суспільних відносин, що історично склалася у межах областей держави і являє собою сукупність взаємопов'язаних утворень та </a:t>
            </a:r>
            <a:r>
              <a:rPr lang="uk-UA" sz="2000" dirty="0" err="1"/>
              <a:t>зв'язків</a:t>
            </a:r>
            <a:r>
              <a:rPr lang="uk-UA" sz="2000" dirty="0"/>
              <a:t>, які забезпечують її стійкість і цілісність на </a:t>
            </a:r>
            <a:r>
              <a:rPr lang="uk-UA" sz="2000" dirty="0" err="1"/>
              <a:t>макро</a:t>
            </a:r>
            <a:r>
              <a:rPr lang="uk-UA" sz="2000" dirty="0"/>
              <a:t>- й мікрорівнях.</a:t>
            </a:r>
          </a:p>
          <a:p>
            <a:r>
              <a:rPr lang="uk-UA" sz="2800" b="1" dirty="0"/>
              <a:t>Регіональна політика </a:t>
            </a:r>
            <a:r>
              <a:rPr lang="uk-UA" sz="2000" dirty="0"/>
              <a:t>– сфера діяльності держави, або регіональної (місцевої) влади, щодо управління економічним, соціальним і політичним розвитком країни в просторовому (регіональному) аспекті, тобто пов'язана з взаємовідносинами між державою і регіонами, а також регіонів між собою.</a:t>
            </a:r>
            <a:endParaRPr lang="ru-UA" sz="2000" dirty="0"/>
          </a:p>
        </p:txBody>
      </p:sp>
    </p:spTree>
    <p:extLst>
      <p:ext uri="{BB962C8B-B14F-4D97-AF65-F5344CB8AC3E}">
        <p14:creationId xmlns:p14="http://schemas.microsoft.com/office/powerpoint/2010/main" val="1934094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260AFA-0E8C-43EA-AFE3-A685F36FF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3608" y="185045"/>
            <a:ext cx="9547494" cy="1280890"/>
          </a:xfrm>
        </p:spPr>
        <p:txBody>
          <a:bodyPr/>
          <a:lstStyle/>
          <a:p>
            <a:r>
              <a:rPr lang="uk-UA" sz="3600" b="1" dirty="0"/>
              <a:t>4. Класичні теорії дослідження регіонів</a:t>
            </a:r>
            <a:endParaRPr lang="ru-UA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34A664F-81EF-4EFC-BE3A-C4A07A9F8A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09"/>
          <a:stretch/>
        </p:blipFill>
        <p:spPr>
          <a:xfrm>
            <a:off x="1771358" y="2552188"/>
            <a:ext cx="4365673" cy="410778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Місце для вмісту 2">
            <a:extLst>
              <a:ext uri="{FF2B5EF4-FFF2-40B4-BE49-F238E27FC236}">
                <a16:creationId xmlns:a16="http://schemas.microsoft.com/office/drawing/2014/main" id="{C63030B0-89D5-4EBA-93A2-12307E862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5242" y="828457"/>
            <a:ext cx="8915400" cy="3777622"/>
          </a:xfrm>
        </p:spPr>
        <p:txBody>
          <a:bodyPr>
            <a:normAutofit/>
          </a:bodyPr>
          <a:lstStyle/>
          <a:p>
            <a:r>
              <a:rPr lang="uk-UA" sz="2400" b="1" dirty="0"/>
              <a:t>Модель І. </a:t>
            </a:r>
            <a:r>
              <a:rPr lang="uk-UA" sz="2400" b="1" dirty="0" err="1"/>
              <a:t>Тюнена</a:t>
            </a:r>
            <a:r>
              <a:rPr lang="uk-UA" sz="2400" dirty="0"/>
              <a:t> </a:t>
            </a:r>
            <a:r>
              <a:rPr lang="uk-UA" dirty="0"/>
              <a:t>(Йоганн Генріх </a:t>
            </a:r>
            <a:r>
              <a:rPr lang="uk-UA" dirty="0" err="1"/>
              <a:t>Тюнен</a:t>
            </a:r>
            <a:r>
              <a:rPr lang="uk-UA" dirty="0"/>
              <a:t>, 1783–1850) є однією з ключових класичних концепцій просторової організації виробництва. Вона описує моделі використання землі в умовах ізольованого регіону та пояснює просторові закономірності організації господарської діяльності.</a:t>
            </a:r>
            <a:endParaRPr lang="ru-UA" sz="1600" dirty="0"/>
          </a:p>
        </p:txBody>
      </p:sp>
      <p:sp>
        <p:nvSpPr>
          <p:cNvPr id="8" name="Місце для вмісту 2">
            <a:extLst>
              <a:ext uri="{FF2B5EF4-FFF2-40B4-BE49-F238E27FC236}">
                <a16:creationId xmlns:a16="http://schemas.microsoft.com/office/drawing/2014/main" id="{D764080E-D7F1-4F19-B7E8-147817276BFB}"/>
              </a:ext>
            </a:extLst>
          </p:cNvPr>
          <p:cNvSpPr txBox="1">
            <a:spLocks/>
          </p:cNvSpPr>
          <p:nvPr/>
        </p:nvSpPr>
        <p:spPr>
          <a:xfrm>
            <a:off x="5962942" y="2251920"/>
            <a:ext cx="6229058" cy="4408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000" b="1" dirty="0"/>
              <a:t>Модель ізольованої держави. </a:t>
            </a:r>
            <a:r>
              <a:rPr lang="uk-UA" sz="1600" dirty="0" err="1"/>
              <a:t>Тюнен</a:t>
            </a:r>
            <a:r>
              <a:rPr lang="uk-UA" sz="1600" dirty="0"/>
              <a:t> у своїй праці «Ізольована держава» (1826) змоделював гіпотетичну територію: </a:t>
            </a:r>
          </a:p>
          <a:p>
            <a:pPr lvl="1"/>
            <a:r>
              <a:rPr lang="uk-UA" sz="1400" dirty="0"/>
              <a:t>Ідеально рівнинну поверхню. </a:t>
            </a:r>
          </a:p>
          <a:p>
            <a:pPr lvl="1"/>
            <a:r>
              <a:rPr lang="uk-UA" sz="1400" dirty="0"/>
              <a:t>Однорідний ґрунт і клімат. </a:t>
            </a:r>
          </a:p>
          <a:p>
            <a:pPr lvl="1"/>
            <a:r>
              <a:rPr lang="uk-UA" sz="1400" dirty="0"/>
              <a:t>Єдине місто в центрі, яке є ринком для збуту продукції. </a:t>
            </a:r>
          </a:p>
          <a:p>
            <a:pPr lvl="1"/>
            <a:r>
              <a:rPr lang="uk-UA" sz="1400" dirty="0"/>
              <a:t>Відсутність транспортної інфраструктури (витрати прямо пропорційні відстані). </a:t>
            </a:r>
          </a:p>
          <a:p>
            <a:r>
              <a:rPr lang="uk-UA" sz="2000" b="1" dirty="0"/>
              <a:t>Просторове зонування </a:t>
            </a:r>
            <a:r>
              <a:rPr lang="uk-UA" sz="1600" dirty="0"/>
              <a:t>Землекористування навколо міста організовується у вигляді концентричних </a:t>
            </a:r>
            <a:r>
              <a:rPr lang="uk-UA" sz="1600" dirty="0" err="1"/>
              <a:t>кілець</a:t>
            </a:r>
            <a:r>
              <a:rPr lang="uk-UA" sz="1600" dirty="0"/>
              <a:t> (зон): </a:t>
            </a:r>
            <a:r>
              <a:rPr lang="uk-UA" sz="1600" b="1" dirty="0"/>
              <a:t>1)</a:t>
            </a:r>
            <a:r>
              <a:rPr lang="uk-UA" sz="1600" dirty="0"/>
              <a:t> місто; </a:t>
            </a:r>
            <a:r>
              <a:rPr lang="uk-UA" sz="1600" b="1" dirty="0"/>
              <a:t>2) </a:t>
            </a:r>
            <a:r>
              <a:rPr lang="uk-UA" sz="1600" dirty="0"/>
              <a:t>городництво, плодівництво, молочне господарство; </a:t>
            </a:r>
            <a:r>
              <a:rPr lang="uk-UA" sz="1600" b="1" dirty="0"/>
              <a:t>3) </a:t>
            </a:r>
            <a:r>
              <a:rPr lang="uk-UA" sz="1600" dirty="0"/>
              <a:t>лісове господарство; </a:t>
            </a:r>
            <a:r>
              <a:rPr lang="uk-UA" sz="1600" b="1" dirty="0"/>
              <a:t>4) </a:t>
            </a:r>
            <a:r>
              <a:rPr lang="uk-UA" sz="1600" dirty="0"/>
              <a:t>зернові культури; </a:t>
            </a:r>
            <a:r>
              <a:rPr lang="uk-UA" sz="1600" b="1" dirty="0"/>
              <a:t>5) </a:t>
            </a:r>
            <a:r>
              <a:rPr lang="uk-UA" sz="1600" dirty="0"/>
              <a:t>кормові культури, пасовища; </a:t>
            </a:r>
            <a:r>
              <a:rPr lang="uk-UA" sz="1600" b="1" dirty="0"/>
              <a:t>6)</a:t>
            </a:r>
            <a:r>
              <a:rPr lang="uk-UA" sz="1600" dirty="0"/>
              <a:t> трипільна сівозміна; </a:t>
            </a:r>
            <a:r>
              <a:rPr lang="uk-UA" sz="1600" b="1" dirty="0"/>
              <a:t>7) </a:t>
            </a:r>
            <a:r>
              <a:rPr lang="uk-UA" sz="1600" dirty="0"/>
              <a:t>екстенсивне тваринництво</a:t>
            </a:r>
            <a:endParaRPr lang="ru-UA" sz="1600" dirty="0"/>
          </a:p>
        </p:txBody>
      </p:sp>
    </p:spTree>
    <p:extLst>
      <p:ext uri="{BB962C8B-B14F-4D97-AF65-F5344CB8AC3E}">
        <p14:creationId xmlns:p14="http://schemas.microsoft.com/office/powerpoint/2010/main" val="59570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AA25883-DB2C-40F9-AAA8-0B6477917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0170" y="299831"/>
            <a:ext cx="11001829" cy="6258338"/>
          </a:xfrm>
        </p:spPr>
        <p:txBody>
          <a:bodyPr>
            <a:normAutofit/>
          </a:bodyPr>
          <a:lstStyle/>
          <a:p>
            <a:r>
              <a:rPr lang="ru-RU" sz="2800" b="1" dirty="0" err="1"/>
              <a:t>Теорія</a:t>
            </a:r>
            <a:r>
              <a:rPr lang="ru-RU" sz="2800" b="1" dirty="0"/>
              <a:t> «</a:t>
            </a:r>
            <a:r>
              <a:rPr lang="ru-RU" sz="2800" b="1" dirty="0" err="1"/>
              <a:t>штандортів</a:t>
            </a:r>
            <a:r>
              <a:rPr lang="ru-RU" sz="2800" b="1" dirty="0"/>
              <a:t> </a:t>
            </a:r>
            <a:r>
              <a:rPr lang="ru-RU" sz="2800" b="1" dirty="0" err="1"/>
              <a:t>промисловості</a:t>
            </a:r>
            <a:r>
              <a:rPr lang="ru-RU" sz="2800" b="1" dirty="0"/>
              <a:t>» </a:t>
            </a:r>
            <a:r>
              <a:rPr lang="ru-RU" dirty="0"/>
              <a:t>А. Вебера (1909)</a:t>
            </a:r>
            <a:r>
              <a:rPr lang="uk-UA" dirty="0"/>
              <a:t>пояснює, як обирається оптимальне місце розташування підприємств, враховуючи мінімізацію витрат. Це одна з ключових теорій економічної географії, важлива для розуміння регіональної організації промисловості.</a:t>
            </a:r>
            <a:endParaRPr lang="ru-RU" dirty="0"/>
          </a:p>
          <a:p>
            <a:r>
              <a:rPr lang="uk-UA" b="1" dirty="0"/>
              <a:t>Фактори розташування </a:t>
            </a:r>
          </a:p>
          <a:p>
            <a:r>
              <a:rPr lang="uk-UA" dirty="0"/>
              <a:t>Вебер визначив три головні фактори, що впливають на вибір місця для промислових підприємств: </a:t>
            </a:r>
          </a:p>
          <a:p>
            <a:pPr lvl="1"/>
            <a:r>
              <a:rPr lang="uk-UA" dirty="0"/>
              <a:t>Транспортні витрати: мінімізація витрат на перевезення сировини до підприємства та готової продукції до ринку. </a:t>
            </a:r>
          </a:p>
          <a:p>
            <a:pPr lvl="1"/>
            <a:r>
              <a:rPr lang="uk-UA" dirty="0"/>
              <a:t>Трудові ресурси: вибір місця зі сприятливими умовами праці (дешевша робоча сила може компенсувати транспортні витрати). </a:t>
            </a:r>
          </a:p>
          <a:p>
            <a:pPr lvl="1"/>
            <a:r>
              <a:rPr lang="uk-UA" dirty="0"/>
              <a:t>Агломераційні ефекти: економічні вигоди від концентрації підприємств у певному регіоні (спільна інфраструктура, доступ до ринків, кооперація). </a:t>
            </a:r>
          </a:p>
        </p:txBody>
      </p:sp>
      <p:pic>
        <p:nvPicPr>
          <p:cNvPr id="3075" name="Picture 3" descr="Оптимальне розміщення виробництва за Альфредом Вебером">
            <a:extLst>
              <a:ext uri="{FF2B5EF4-FFF2-40B4-BE49-F238E27FC236}">
                <a16:creationId xmlns:a16="http://schemas.microsoft.com/office/drawing/2014/main" id="{4DE6490B-1004-401A-B5D8-4AA549F68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41" y="4624387"/>
            <a:ext cx="3658748" cy="20884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Місце для вмісту 2">
            <a:extLst>
              <a:ext uri="{FF2B5EF4-FFF2-40B4-BE49-F238E27FC236}">
                <a16:creationId xmlns:a16="http://schemas.microsoft.com/office/drawing/2014/main" id="{150B785A-3312-4839-BBB1-AF5A7F726FB2}"/>
              </a:ext>
            </a:extLst>
          </p:cNvPr>
          <p:cNvSpPr txBox="1">
            <a:spLocks/>
          </p:cNvSpPr>
          <p:nvPr/>
        </p:nvSpPr>
        <p:spPr>
          <a:xfrm>
            <a:off x="4686689" y="4647745"/>
            <a:ext cx="7287597" cy="2358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Якщо розглядати розташування джерел сировини й споживачів продукції в певних місцях виробництва, то можна знайти точку в просторі, де витрати на перевезення будуть мінімальні. Таку точку А. Вебер вважав </a:t>
            </a:r>
            <a:r>
              <a:rPr lang="uk-UA" b="1" dirty="0"/>
              <a:t>оптимальним місцем розташування виробництва</a:t>
            </a:r>
            <a:r>
              <a:rPr lang="uk-UA" dirty="0"/>
              <a:t>. За наявності двох пунктів сировини та одного пункту споживання, він визначав єдину вихідну точку.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0495409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ACB37B2-6197-4886-A47B-1665A1192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9557" y="234597"/>
            <a:ext cx="10001371" cy="3777622"/>
          </a:xfrm>
        </p:spPr>
        <p:txBody>
          <a:bodyPr/>
          <a:lstStyle/>
          <a:p>
            <a:r>
              <a:rPr lang="ru-RU" sz="2800" b="1" dirty="0" err="1"/>
              <a:t>Теорія</a:t>
            </a:r>
            <a:r>
              <a:rPr lang="ru-RU" sz="2800" b="1" dirty="0"/>
              <a:t> «</a:t>
            </a:r>
            <a:r>
              <a:rPr lang="ru-RU" sz="2800" b="1" dirty="0" err="1"/>
              <a:t>центральних</a:t>
            </a:r>
            <a:r>
              <a:rPr lang="ru-RU" sz="2800" b="1" dirty="0"/>
              <a:t> </a:t>
            </a:r>
            <a:r>
              <a:rPr lang="ru-RU" sz="2800" b="1" dirty="0" err="1"/>
              <a:t>місць</a:t>
            </a:r>
            <a:r>
              <a:rPr lang="ru-RU" sz="2800" b="1" dirty="0"/>
              <a:t>» А. </a:t>
            </a:r>
            <a:r>
              <a:rPr lang="ru-RU" sz="2800" b="1" dirty="0" err="1"/>
              <a:t>Льоша</a:t>
            </a:r>
            <a:r>
              <a:rPr lang="ru-RU" sz="2800" b="1" dirty="0"/>
              <a:t> </a:t>
            </a:r>
            <a:r>
              <a:rPr lang="uk-UA" dirty="0"/>
              <a:t>є розвитком і розширенням ідей Вальтера </a:t>
            </a:r>
            <a:r>
              <a:rPr lang="uk-UA" dirty="0" err="1"/>
              <a:t>Крісталлера</a:t>
            </a:r>
            <a:r>
              <a:rPr lang="uk-UA" dirty="0"/>
              <a:t> про центральні місця. Вона пояснює просторову організацію економічної діяльності через аналіз ринкових зон і їх взаємодії, зосереджуючись на оптимальному розташуванні економічних центрів.</a:t>
            </a:r>
            <a:endParaRPr lang="ru-UA" dirty="0"/>
          </a:p>
        </p:txBody>
      </p:sp>
      <p:sp>
        <p:nvSpPr>
          <p:cNvPr id="4" name="Місце для вмісту 2">
            <a:extLst>
              <a:ext uri="{FF2B5EF4-FFF2-40B4-BE49-F238E27FC236}">
                <a16:creationId xmlns:a16="http://schemas.microsoft.com/office/drawing/2014/main" id="{67FB29CC-96AC-4049-B07C-8012EB42852E}"/>
              </a:ext>
            </a:extLst>
          </p:cNvPr>
          <p:cNvSpPr txBox="1">
            <a:spLocks/>
          </p:cNvSpPr>
          <p:nvPr/>
        </p:nvSpPr>
        <p:spPr>
          <a:xfrm>
            <a:off x="2872030" y="1665955"/>
            <a:ext cx="8958898" cy="5058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</a:pPr>
            <a:r>
              <a:rPr lang="uk-UA" sz="1600" b="1" dirty="0"/>
              <a:t>Економіко-географічний підхід:</a:t>
            </a:r>
            <a:br>
              <a:rPr lang="uk-UA" sz="1600" dirty="0"/>
            </a:br>
            <a:r>
              <a:rPr lang="uk-UA" sz="1600" dirty="0" err="1"/>
              <a:t>Льош</a:t>
            </a:r>
            <a:r>
              <a:rPr lang="uk-UA" sz="1600" dirty="0"/>
              <a:t> прагнув створити модель просторової організації, що максимізує економічний добробут. Його модель передбачає рівновагу між витратами на транспортування, виробництво і споживання.</a:t>
            </a:r>
          </a:p>
          <a:p>
            <a:pPr>
              <a:buFont typeface="+mj-lt"/>
              <a:buAutoNum type="arabicPeriod"/>
            </a:pPr>
            <a:r>
              <a:rPr lang="uk-UA" sz="1600" b="1" dirty="0"/>
              <a:t>Центральні місця:</a:t>
            </a:r>
            <a:endParaRPr lang="uk-UA" sz="1600" dirty="0"/>
          </a:p>
          <a:p>
            <a:pPr marL="742950" lvl="1" indent="-285750">
              <a:buFont typeface="+mj-lt"/>
              <a:buAutoNum type="arabicPeriod"/>
            </a:pPr>
            <a:r>
              <a:rPr lang="uk-UA" dirty="0"/>
              <a:t>Центральні місця — це міста чи поселення, які виконують функцію обслуговування навколишніх територій товарами та послугами.</a:t>
            </a:r>
          </a:p>
          <a:p>
            <a:pPr marL="742950" lvl="1" indent="-285750">
              <a:buFont typeface="+mj-lt"/>
              <a:buAutoNum type="arabicPeriod"/>
            </a:pPr>
            <a:r>
              <a:rPr lang="uk-UA" dirty="0"/>
              <a:t>Розташування цих місць визначається наявністю попиту та рентабельністю забезпечення.</a:t>
            </a:r>
          </a:p>
          <a:p>
            <a:pPr>
              <a:buFont typeface="+mj-lt"/>
              <a:buAutoNum type="arabicPeriod"/>
            </a:pPr>
            <a:r>
              <a:rPr lang="uk-UA" sz="1600" b="1" dirty="0"/>
              <a:t>Просторові структури:</a:t>
            </a:r>
            <a:endParaRPr lang="uk-UA" sz="1600" dirty="0"/>
          </a:p>
          <a:p>
            <a:pPr marL="457200" lvl="1" indent="0">
              <a:buNone/>
            </a:pPr>
            <a:r>
              <a:rPr lang="uk-UA" dirty="0" err="1"/>
              <a:t>Льош</a:t>
            </a:r>
            <a:r>
              <a:rPr lang="uk-UA" dirty="0"/>
              <a:t> використав шестикутну (гексагональну) сітку для ілюстрації рівномірного розташування ринкових зон. Шестикутник забезпечує максимальне охоплення території з мінімальними витратами.</a:t>
            </a:r>
          </a:p>
          <a:p>
            <a:pPr>
              <a:buFont typeface="+mj-lt"/>
              <a:buAutoNum type="arabicPeriod"/>
            </a:pPr>
            <a:r>
              <a:rPr lang="uk-UA" sz="1600" b="1" dirty="0"/>
              <a:t>Фактори, що впливають на розташування:</a:t>
            </a:r>
            <a:endParaRPr lang="uk-UA" sz="1600" dirty="0"/>
          </a:p>
          <a:p>
            <a:pPr marL="742950" lvl="1" indent="-285750">
              <a:buFont typeface="+mj-lt"/>
              <a:buAutoNum type="arabicPeriod"/>
            </a:pPr>
            <a:r>
              <a:rPr lang="uk-UA" b="1" dirty="0"/>
              <a:t>Транспортні витрати:</a:t>
            </a:r>
            <a:r>
              <a:rPr lang="uk-UA" dirty="0"/>
              <a:t> мінімізація витрат на перевезення товарів і послуг.</a:t>
            </a:r>
          </a:p>
          <a:p>
            <a:pPr marL="742950" lvl="1" indent="-285750">
              <a:buFont typeface="+mj-lt"/>
              <a:buAutoNum type="arabicPeriod"/>
            </a:pPr>
            <a:r>
              <a:rPr lang="uk-UA" b="1" dirty="0"/>
              <a:t>Розмір і щільність населення:</a:t>
            </a:r>
            <a:r>
              <a:rPr lang="uk-UA" dirty="0"/>
              <a:t> впливає на величину ринкових зон.</a:t>
            </a:r>
          </a:p>
          <a:p>
            <a:pPr marL="742950" lvl="1" indent="-285750">
              <a:buFont typeface="+mj-lt"/>
              <a:buAutoNum type="arabicPeriod"/>
            </a:pPr>
            <a:r>
              <a:rPr lang="uk-UA" b="1" dirty="0"/>
              <a:t>Економічна спеціалізація:</a:t>
            </a:r>
            <a:r>
              <a:rPr lang="uk-UA" dirty="0"/>
              <a:t> окремі центральні місця спеціалізуються на певних товарах чи послугах.</a:t>
            </a:r>
          </a:p>
          <a:p>
            <a:endParaRPr lang="uk-UA" sz="1600" dirty="0"/>
          </a:p>
          <a:p>
            <a:pPr marL="0" indent="0">
              <a:buNone/>
            </a:pPr>
            <a:endParaRPr lang="ru-UA" sz="1600" dirty="0"/>
          </a:p>
        </p:txBody>
      </p:sp>
      <p:pic>
        <p:nvPicPr>
          <p:cNvPr id="4101" name="Picture 5" descr="Конус попиту з шестикутним підставою (по А. Льошу)">
            <a:extLst>
              <a:ext uri="{FF2B5EF4-FFF2-40B4-BE49-F238E27FC236}">
                <a16:creationId xmlns:a16="http://schemas.microsoft.com/office/drawing/2014/main" id="{F36314E5-1CF2-4E18-97B9-6C4A8A11E4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" y="1956722"/>
            <a:ext cx="1619250" cy="22383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Місце для вмісту 2">
            <a:extLst>
              <a:ext uri="{FF2B5EF4-FFF2-40B4-BE49-F238E27FC236}">
                <a16:creationId xmlns:a16="http://schemas.microsoft.com/office/drawing/2014/main" id="{CD9A8415-7883-4A78-A4F2-227A534AD8D2}"/>
              </a:ext>
            </a:extLst>
          </p:cNvPr>
          <p:cNvSpPr txBox="1">
            <a:spLocks/>
          </p:cNvSpPr>
          <p:nvPr/>
        </p:nvSpPr>
        <p:spPr>
          <a:xfrm>
            <a:off x="251291" y="4349976"/>
            <a:ext cx="2620739" cy="223837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/>
              <a:t>Конус </a:t>
            </a:r>
            <a:r>
              <a:rPr lang="ru-RU" sz="2800" b="1" dirty="0" err="1"/>
              <a:t>попиту</a:t>
            </a:r>
            <a:r>
              <a:rPr lang="ru-RU" sz="2800" b="1" dirty="0"/>
              <a:t> з </a:t>
            </a:r>
            <a:r>
              <a:rPr lang="ru-RU" sz="2800" b="1" dirty="0" err="1"/>
              <a:t>шестикутною</a:t>
            </a:r>
            <a:r>
              <a:rPr lang="ru-RU" sz="2800" b="1" dirty="0"/>
              <a:t> </a:t>
            </a:r>
            <a:r>
              <a:rPr lang="ru-RU" sz="2800" b="1" dirty="0" err="1"/>
              <a:t>підставою</a:t>
            </a:r>
            <a:r>
              <a:rPr lang="ru-RU" sz="2800" b="1" dirty="0"/>
              <a:t> </a:t>
            </a:r>
            <a:r>
              <a:rPr lang="ru-RU" sz="2800" dirty="0"/>
              <a:t>(за А. </a:t>
            </a:r>
            <a:r>
              <a:rPr lang="ru-RU" sz="2800" dirty="0" err="1"/>
              <a:t>Льошем</a:t>
            </a:r>
            <a:r>
              <a:rPr lang="ru-RU" sz="2800" dirty="0"/>
              <a:t>):</a:t>
            </a:r>
          </a:p>
          <a:p>
            <a:r>
              <a:rPr lang="ru-RU" sz="2800" b="1" dirty="0"/>
              <a:t>PQ - </a:t>
            </a:r>
            <a:r>
              <a:rPr lang="ru-RU" sz="2800" dirty="0" err="1"/>
              <a:t>розмір</a:t>
            </a:r>
            <a:r>
              <a:rPr lang="ru-RU" sz="2800" dirty="0"/>
              <a:t> </a:t>
            </a:r>
            <a:r>
              <a:rPr lang="ru-RU" sz="2800" dirty="0" err="1"/>
              <a:t>попиту</a:t>
            </a:r>
            <a:r>
              <a:rPr lang="ru-RU" sz="2800" dirty="0"/>
              <a:t> в </a:t>
            </a:r>
            <a:r>
              <a:rPr lang="ru-RU" sz="2800" dirty="0" err="1"/>
              <a:t>центрі</a:t>
            </a:r>
            <a:r>
              <a:rPr lang="ru-RU" sz="2800" dirty="0"/>
              <a:t> </a:t>
            </a:r>
            <a:r>
              <a:rPr lang="ru-RU" sz="2800" dirty="0" err="1"/>
              <a:t>ринкової</a:t>
            </a:r>
            <a:r>
              <a:rPr lang="ru-RU" sz="2800" dirty="0"/>
              <a:t> </a:t>
            </a:r>
            <a:r>
              <a:rPr lang="ru-RU" sz="2800" dirty="0" err="1"/>
              <a:t>зони</a:t>
            </a:r>
            <a:r>
              <a:rPr lang="ru-RU" sz="2800" dirty="0"/>
              <a:t>; </a:t>
            </a:r>
            <a:r>
              <a:rPr lang="ru-RU" sz="2800" b="1" dirty="0"/>
              <a:t>PF</a:t>
            </a:r>
            <a:r>
              <a:rPr lang="ru-RU" sz="2800" dirty="0"/>
              <a:t> - </a:t>
            </a:r>
            <a:r>
              <a:rPr lang="ru-RU" sz="2800" dirty="0" err="1"/>
              <a:t>напрям</a:t>
            </a:r>
            <a:r>
              <a:rPr lang="ru-RU" sz="2800" dirty="0"/>
              <a:t> </a:t>
            </a:r>
            <a:r>
              <a:rPr lang="ru-RU" sz="2800" dirty="0" err="1"/>
              <a:t>пониження</a:t>
            </a:r>
            <a:r>
              <a:rPr lang="ru-RU" sz="2800" dirty="0"/>
              <a:t> </a:t>
            </a:r>
            <a:r>
              <a:rPr lang="ru-RU" sz="2800" dirty="0" err="1"/>
              <a:t>попиту</a:t>
            </a:r>
            <a:r>
              <a:rPr lang="ru-RU" sz="2800" dirty="0"/>
              <a:t> та </a:t>
            </a:r>
            <a:r>
              <a:rPr lang="ru-RU" sz="2800" dirty="0" err="1"/>
              <a:t>зростання</a:t>
            </a:r>
            <a:r>
              <a:rPr lang="ru-RU" sz="2800" dirty="0"/>
              <a:t> </a:t>
            </a:r>
            <a:r>
              <a:rPr lang="ru-RU" sz="2800" dirty="0" err="1"/>
              <a:t>цін</a:t>
            </a:r>
            <a:r>
              <a:rPr lang="ru-RU" sz="2800" dirty="0"/>
              <a:t>; </a:t>
            </a:r>
            <a:r>
              <a:rPr lang="ru-RU" sz="2800" b="1" dirty="0"/>
              <a:t>FQ</a:t>
            </a:r>
            <a:r>
              <a:rPr lang="ru-RU" sz="2800" dirty="0"/>
              <a:t> - </a:t>
            </a:r>
            <a:r>
              <a:rPr lang="ru-RU" sz="2800" dirty="0" err="1"/>
              <a:t>відстань</a:t>
            </a:r>
            <a:r>
              <a:rPr lang="ru-RU" sz="2800" dirty="0"/>
              <a:t> до центрального </a:t>
            </a:r>
            <a:r>
              <a:rPr lang="ru-RU" sz="2800" dirty="0" err="1"/>
              <a:t>місця</a:t>
            </a:r>
            <a:endParaRPr lang="ru-UA" sz="2000" dirty="0"/>
          </a:p>
        </p:txBody>
      </p:sp>
    </p:spTree>
    <p:extLst>
      <p:ext uri="{BB962C8B-B14F-4D97-AF65-F5344CB8AC3E}">
        <p14:creationId xmlns:p14="http://schemas.microsoft.com/office/powerpoint/2010/main" val="206670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ADFF704-BD0E-4FC2-86B3-F10DDE66E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385" y="304800"/>
            <a:ext cx="8915400" cy="3777622"/>
          </a:xfrm>
        </p:spPr>
        <p:txBody>
          <a:bodyPr/>
          <a:lstStyle/>
          <a:p>
            <a:r>
              <a:rPr lang="ru-RU" sz="2800" b="1" dirty="0" err="1"/>
              <a:t>Теорія</a:t>
            </a:r>
            <a:r>
              <a:rPr lang="ru-RU" sz="2800" b="1" dirty="0"/>
              <a:t> «</a:t>
            </a:r>
            <a:r>
              <a:rPr lang="ru-RU" sz="2800" b="1" dirty="0" err="1"/>
              <a:t>полюсів</a:t>
            </a:r>
            <a:r>
              <a:rPr lang="ru-RU" sz="2800" b="1" dirty="0"/>
              <a:t> </a:t>
            </a:r>
            <a:r>
              <a:rPr lang="ru-RU" sz="2800" b="1" dirty="0" err="1"/>
              <a:t>зростання</a:t>
            </a:r>
            <a:r>
              <a:rPr lang="ru-RU" sz="2800" b="1" dirty="0"/>
              <a:t>» </a:t>
            </a:r>
            <a:r>
              <a:rPr lang="ru-RU" dirty="0"/>
              <a:t>Ф. </a:t>
            </a:r>
            <a:r>
              <a:rPr lang="ru-RU" dirty="0" err="1"/>
              <a:t>Перру</a:t>
            </a:r>
            <a:r>
              <a:rPr lang="ru-RU" dirty="0"/>
              <a:t> </a:t>
            </a:r>
            <a:r>
              <a:rPr lang="ru-RU" dirty="0" err="1"/>
              <a:t>пояснює</a:t>
            </a:r>
            <a:r>
              <a:rPr lang="ru-RU" dirty="0"/>
              <a:t>, як </a:t>
            </a:r>
            <a:r>
              <a:rPr lang="ru-RU" dirty="0" err="1"/>
              <a:t>певні</a:t>
            </a:r>
            <a:r>
              <a:rPr lang="ru-RU" dirty="0"/>
              <a:t> </a:t>
            </a:r>
            <a:r>
              <a:rPr lang="ru-RU" dirty="0" err="1"/>
              <a:t>галузі</a:t>
            </a:r>
            <a:r>
              <a:rPr lang="ru-RU" dirty="0"/>
              <a:t>, </a:t>
            </a:r>
            <a:r>
              <a:rPr lang="ru-RU" dirty="0" err="1"/>
              <a:t>підприємства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регіони</a:t>
            </a:r>
            <a:r>
              <a:rPr lang="ru-RU" dirty="0"/>
              <a:t> </a:t>
            </a:r>
            <a:r>
              <a:rPr lang="ru-RU" dirty="0" err="1"/>
              <a:t>стають</a:t>
            </a:r>
            <a:r>
              <a:rPr lang="ru-RU" dirty="0"/>
              <a:t> центрами </a:t>
            </a:r>
            <a:r>
              <a:rPr lang="ru-RU" dirty="0" err="1"/>
              <a:t>економічного</a:t>
            </a:r>
            <a:r>
              <a:rPr lang="ru-RU" dirty="0"/>
              <a:t> </a:t>
            </a:r>
            <a:r>
              <a:rPr lang="ru-RU" dirty="0" err="1"/>
              <a:t>зростання</a:t>
            </a:r>
            <a:r>
              <a:rPr lang="ru-RU" dirty="0"/>
              <a:t> і </a:t>
            </a:r>
            <a:r>
              <a:rPr lang="ru-RU" dirty="0" err="1"/>
              <a:t>впливають</a:t>
            </a:r>
            <a:r>
              <a:rPr lang="ru-RU" dirty="0"/>
              <a:t> на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навколишніх</a:t>
            </a:r>
            <a:r>
              <a:rPr lang="ru-RU" dirty="0"/>
              <a:t> </a:t>
            </a:r>
            <a:r>
              <a:rPr lang="ru-RU" dirty="0" err="1"/>
              <a:t>територій</a:t>
            </a:r>
            <a:r>
              <a:rPr lang="ru-RU" dirty="0"/>
              <a:t>.</a:t>
            </a:r>
            <a:endParaRPr lang="ru-UA" dirty="0"/>
          </a:p>
        </p:txBody>
      </p:sp>
      <p:sp>
        <p:nvSpPr>
          <p:cNvPr id="4" name="Місце для вмісту 2">
            <a:extLst>
              <a:ext uri="{FF2B5EF4-FFF2-40B4-BE49-F238E27FC236}">
                <a16:creationId xmlns:a16="http://schemas.microsoft.com/office/drawing/2014/main" id="{6E375ED9-1C33-4C07-B5D4-20D02895914C}"/>
              </a:ext>
            </a:extLst>
          </p:cNvPr>
          <p:cNvSpPr txBox="1">
            <a:spLocks/>
          </p:cNvSpPr>
          <p:nvPr/>
        </p:nvSpPr>
        <p:spPr>
          <a:xfrm>
            <a:off x="3060480" y="1463040"/>
            <a:ext cx="9426941" cy="53949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</a:pPr>
            <a:r>
              <a:rPr lang="uk-UA" b="1" dirty="0"/>
              <a:t>Полюси розвитку:</a:t>
            </a:r>
            <a:endParaRPr lang="uk-UA" dirty="0"/>
          </a:p>
          <a:p>
            <a:pPr marL="742950" lvl="1" indent="-285750">
              <a:buFont typeface="+mj-lt"/>
              <a:buAutoNum type="arabicPeriod"/>
            </a:pPr>
            <a:r>
              <a:rPr lang="uk-UA" dirty="0"/>
              <a:t>Це місця або галузі, які концентрують інновації, капітал та економічну активність.</a:t>
            </a:r>
          </a:p>
          <a:p>
            <a:pPr marL="742950" lvl="1" indent="-285750">
              <a:buFont typeface="+mj-lt"/>
              <a:buAutoNum type="arabicPeriod"/>
            </a:pPr>
            <a:r>
              <a:rPr lang="uk-UA" dirty="0"/>
              <a:t>Полюс розвитку може бути:</a:t>
            </a:r>
          </a:p>
          <a:p>
            <a:pPr marL="1143000" lvl="2" indent="-228600">
              <a:buFont typeface="+mj-lt"/>
              <a:buAutoNum type="arabicPeriod"/>
            </a:pPr>
            <a:r>
              <a:rPr lang="uk-UA" b="1" dirty="0"/>
              <a:t>Галузевим центром:</a:t>
            </a:r>
            <a:r>
              <a:rPr lang="uk-UA" dirty="0"/>
              <a:t> наприклад, індустрія, яка домінує у регіоні.</a:t>
            </a:r>
          </a:p>
          <a:p>
            <a:pPr marL="1143000" lvl="2" indent="-228600">
              <a:buFont typeface="+mj-lt"/>
              <a:buAutoNum type="arabicPeriod"/>
            </a:pPr>
            <a:r>
              <a:rPr lang="uk-UA" b="1" dirty="0"/>
              <a:t>Регіональним центром:</a:t>
            </a:r>
            <a:r>
              <a:rPr lang="uk-UA" dirty="0"/>
              <a:t> велике місто, що стимулює економіку навколишніх територій.</a:t>
            </a:r>
          </a:p>
          <a:p>
            <a:pPr>
              <a:buFont typeface="+mj-lt"/>
              <a:buAutoNum type="arabicPeriod"/>
            </a:pPr>
            <a:r>
              <a:rPr lang="uk-UA" b="1" dirty="0"/>
              <a:t>Динаміка зростання:</a:t>
            </a:r>
            <a:endParaRPr lang="uk-UA" dirty="0"/>
          </a:p>
          <a:p>
            <a:pPr marL="742950" lvl="1" indent="-285750">
              <a:buFont typeface="+mj-lt"/>
              <a:buAutoNum type="arabicPeriod"/>
            </a:pPr>
            <a:r>
              <a:rPr lang="uk-UA" dirty="0"/>
              <a:t>Зростання відбувається нерівномірно. Розвиток концентрується у «полюсах», які виступають джерелом прогресу для інших територій.</a:t>
            </a:r>
          </a:p>
          <a:p>
            <a:pPr marL="742950" lvl="1" indent="-285750">
              <a:buFont typeface="+mj-lt"/>
              <a:buAutoNum type="arabicPeriod"/>
            </a:pPr>
            <a:r>
              <a:rPr lang="uk-UA" dirty="0"/>
              <a:t>З полюсів розвиток «поширюється» через економічні, транспортні та соціальні зв’язки.</a:t>
            </a:r>
          </a:p>
          <a:p>
            <a:pPr>
              <a:buFont typeface="+mj-lt"/>
              <a:buAutoNum type="arabicPeriod"/>
            </a:pPr>
            <a:r>
              <a:rPr lang="uk-UA" b="1" dirty="0"/>
              <a:t>Ефекти поширення:</a:t>
            </a:r>
            <a:endParaRPr lang="uk-UA" dirty="0"/>
          </a:p>
          <a:p>
            <a:pPr marL="742950" lvl="1" indent="-285750">
              <a:buFont typeface="+mj-lt"/>
              <a:buAutoNum type="arabicPeriod"/>
            </a:pPr>
            <a:r>
              <a:rPr lang="uk-UA" i="1" dirty="0"/>
              <a:t>Ефект «витягування» (</a:t>
            </a:r>
            <a:r>
              <a:rPr lang="en-US" i="1" dirty="0"/>
              <a:t>spread effects): </a:t>
            </a:r>
            <a:r>
              <a:rPr lang="uk-UA" dirty="0"/>
              <a:t>позитивний вплив на навколишні території (створення робочих місць, покращення інфраструктури).</a:t>
            </a:r>
          </a:p>
          <a:p>
            <a:pPr marL="742950" lvl="1" indent="-285750">
              <a:buFont typeface="+mj-lt"/>
              <a:buAutoNum type="arabicPeriod"/>
            </a:pPr>
            <a:r>
              <a:rPr lang="uk-UA" i="1" dirty="0"/>
              <a:t>Ефект «відтоку» (</a:t>
            </a:r>
            <a:r>
              <a:rPr lang="en-US" i="1" dirty="0"/>
              <a:t>backwash effects): </a:t>
            </a:r>
            <a:r>
              <a:rPr lang="uk-UA" dirty="0"/>
              <a:t>концентрація ресурсів у полюсі може послаблювати периферію (відтік робочої сили, капіталу).</a:t>
            </a:r>
          </a:p>
          <a:p>
            <a:pPr>
              <a:buFont typeface="+mj-lt"/>
              <a:buAutoNum type="arabicPeriod"/>
            </a:pPr>
            <a:r>
              <a:rPr lang="uk-UA" b="1" dirty="0"/>
              <a:t>Структуроутворюючі галузі:</a:t>
            </a:r>
            <a:endParaRPr lang="uk-UA" dirty="0"/>
          </a:p>
          <a:p>
            <a:pPr marL="742950" lvl="1" indent="-285750">
              <a:buFont typeface="+mj-lt"/>
              <a:buAutoNum type="arabicPeriod"/>
            </a:pPr>
            <a:r>
              <a:rPr lang="uk-UA" dirty="0"/>
              <a:t>Полюси формуються навколо галузей, що мають високу інноваційну або економічну активність (наприклад, високотехнологічні виробництва).</a:t>
            </a:r>
          </a:p>
          <a:p>
            <a:pPr marL="742950" lvl="1" indent="-285750">
              <a:buFont typeface="+mj-lt"/>
              <a:buAutoNum type="arabicPeriod"/>
            </a:pPr>
            <a:r>
              <a:rPr lang="uk-UA" dirty="0"/>
              <a:t>Такі галузі генерують мультиплікаційний ефект, залучаючи суміжні галузі.</a:t>
            </a:r>
          </a:p>
          <a:p>
            <a:endParaRPr lang="ru-UA" dirty="0"/>
          </a:p>
        </p:txBody>
      </p:sp>
      <p:pic>
        <p:nvPicPr>
          <p:cNvPr id="5123" name="Picture 3" descr="Формування полюсів зростання (за Ф. Перру)">
            <a:extLst>
              <a:ext uri="{FF2B5EF4-FFF2-40B4-BE49-F238E27FC236}">
                <a16:creationId xmlns:a16="http://schemas.microsoft.com/office/drawing/2014/main" id="{8A45E7B7-933F-4D67-A8AE-07843797D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90" y="1463040"/>
            <a:ext cx="2696308" cy="33684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D4DFFDAA-56B1-40C0-BBD4-669F5693CAC7}"/>
              </a:ext>
            </a:extLst>
          </p:cNvPr>
          <p:cNvSpPr/>
          <p:nvPr/>
        </p:nvSpPr>
        <p:spPr>
          <a:xfrm>
            <a:off x="405548" y="1491176"/>
            <a:ext cx="2423990" cy="18288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200" dirty="0"/>
              <a:t>Полюс зростання</a:t>
            </a:r>
            <a:endParaRPr lang="ru-UA" sz="1200" dirty="0"/>
          </a:p>
        </p:txBody>
      </p:sp>
      <p:sp>
        <p:nvSpPr>
          <p:cNvPr id="9" name="Прямокутник 8">
            <a:extLst>
              <a:ext uri="{FF2B5EF4-FFF2-40B4-BE49-F238E27FC236}">
                <a16:creationId xmlns:a16="http://schemas.microsoft.com/office/drawing/2014/main" id="{6EAEEEA2-71AD-40C6-9FD2-1DD0DB118A59}"/>
              </a:ext>
            </a:extLst>
          </p:cNvPr>
          <p:cNvSpPr/>
          <p:nvPr/>
        </p:nvSpPr>
        <p:spPr>
          <a:xfrm>
            <a:off x="485849" y="3203550"/>
            <a:ext cx="2423990" cy="18288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200" dirty="0"/>
              <a:t>Вторинний полюс зростання</a:t>
            </a:r>
            <a:endParaRPr lang="ru-UA" sz="1200" dirty="0"/>
          </a:p>
        </p:txBody>
      </p:sp>
      <p:sp>
        <p:nvSpPr>
          <p:cNvPr id="10" name="Місце для вмісту 2">
            <a:extLst>
              <a:ext uri="{FF2B5EF4-FFF2-40B4-BE49-F238E27FC236}">
                <a16:creationId xmlns:a16="http://schemas.microsoft.com/office/drawing/2014/main" id="{28B739A8-1CF2-4643-BEF0-CE936140C4B1}"/>
              </a:ext>
            </a:extLst>
          </p:cNvPr>
          <p:cNvSpPr txBox="1">
            <a:spLocks/>
          </p:cNvSpPr>
          <p:nvPr/>
        </p:nvSpPr>
        <p:spPr>
          <a:xfrm>
            <a:off x="364173" y="4916478"/>
            <a:ext cx="2696307" cy="187748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а) </a:t>
            </a:r>
            <a:r>
              <a:rPr lang="ru-RU" dirty="0" err="1"/>
              <a:t>головні</a:t>
            </a:r>
            <a:r>
              <a:rPr lang="ru-RU" dirty="0"/>
              <a:t> </a:t>
            </a:r>
            <a:r>
              <a:rPr lang="ru-RU" dirty="0" err="1"/>
              <a:t>галузі</a:t>
            </a:r>
            <a:r>
              <a:rPr lang="ru-RU" dirty="0"/>
              <a:t> </a:t>
            </a:r>
            <a:r>
              <a:rPr lang="ru-RU" dirty="0" err="1"/>
              <a:t>промисловості</a:t>
            </a:r>
            <a:r>
              <a:rPr lang="ru-RU" dirty="0"/>
              <a:t> (велике коло), - </a:t>
            </a:r>
            <a:r>
              <a:rPr lang="ru-RU" dirty="0" err="1"/>
              <a:t>додаткові</a:t>
            </a:r>
            <a:r>
              <a:rPr lang="ru-RU" dirty="0"/>
              <a:t> </a:t>
            </a:r>
            <a:r>
              <a:rPr lang="ru-RU" dirty="0" err="1"/>
              <a:t>галузі</a:t>
            </a:r>
            <a:r>
              <a:rPr lang="ru-RU" dirty="0"/>
              <a:t> </a:t>
            </a:r>
            <a:r>
              <a:rPr lang="ru-RU" dirty="0" err="1"/>
              <a:t>промисловості</a:t>
            </a:r>
            <a:r>
              <a:rPr lang="ru-RU" dirty="0"/>
              <a:t> (</a:t>
            </a:r>
            <a:r>
              <a:rPr lang="ru-RU" dirty="0" err="1"/>
              <a:t>мале</a:t>
            </a:r>
            <a:r>
              <a:rPr lang="ru-RU" dirty="0"/>
              <a:t> коло); </a:t>
            </a:r>
          </a:p>
          <a:p>
            <a:r>
              <a:rPr lang="ru-RU" dirty="0"/>
              <a:t>б) - </a:t>
            </a:r>
            <a:r>
              <a:rPr lang="ru-RU" dirty="0" err="1"/>
              <a:t>переробна</a:t>
            </a:r>
            <a:r>
              <a:rPr lang="ru-RU" dirty="0"/>
              <a:t> </a:t>
            </a:r>
            <a:r>
              <a:rPr lang="ru-RU" dirty="0" err="1"/>
              <a:t>промисловість</a:t>
            </a:r>
            <a:r>
              <a:rPr lang="ru-RU" dirty="0"/>
              <a:t> (великий квадрат), - </a:t>
            </a:r>
            <a:r>
              <a:rPr lang="ru-RU" dirty="0" err="1"/>
              <a:t>додаткові</a:t>
            </a:r>
            <a:r>
              <a:rPr lang="ru-RU" dirty="0"/>
              <a:t> </a:t>
            </a:r>
            <a:r>
              <a:rPr lang="ru-RU" dirty="0" err="1"/>
              <a:t>галузі</a:t>
            </a:r>
            <a:r>
              <a:rPr lang="ru-RU" dirty="0"/>
              <a:t> </a:t>
            </a:r>
            <a:r>
              <a:rPr lang="ru-RU" dirty="0" err="1"/>
              <a:t>промисловості</a:t>
            </a:r>
            <a:r>
              <a:rPr lang="ru-RU" dirty="0"/>
              <a:t> (</a:t>
            </a:r>
            <a:r>
              <a:rPr lang="ru-RU" dirty="0" err="1"/>
              <a:t>малий</a:t>
            </a:r>
            <a:r>
              <a:rPr lang="ru-RU" dirty="0"/>
              <a:t> квадрат)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4571326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909C2C3-6238-49CB-AE50-4B7AC2D264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6843" y="769033"/>
            <a:ext cx="9452732" cy="5758376"/>
          </a:xfrm>
        </p:spPr>
        <p:txBody>
          <a:bodyPr>
            <a:normAutofit/>
          </a:bodyPr>
          <a:lstStyle/>
          <a:p>
            <a:r>
              <a:rPr lang="uk-UA" sz="2000" b="1" dirty="0"/>
              <a:t>Регіональні дослідження Р. </a:t>
            </a:r>
            <a:r>
              <a:rPr lang="uk-UA" sz="2000" b="1" dirty="0" err="1"/>
              <a:t>Хартшорна</a:t>
            </a:r>
            <a:r>
              <a:rPr lang="uk-UA" sz="2000" b="1" dirty="0"/>
              <a:t>. </a:t>
            </a:r>
            <a:r>
              <a:rPr lang="uk-UA" sz="2000" dirty="0"/>
              <a:t>Річард </a:t>
            </a:r>
            <a:r>
              <a:rPr lang="uk-UA" sz="2000" dirty="0" err="1"/>
              <a:t>Гартшорн</a:t>
            </a:r>
            <a:r>
              <a:rPr lang="uk-UA" sz="2000" dirty="0"/>
              <a:t> розвинув концепцію регіону як просторової одиниці з унікальними природними, економічними та соціальними рисами. Він досліджував взаємодії між елементами, які визначають функціонування регіону, наголошуючи на важливості історичного розвитку та взаємозв'язків між регіональними елементами.</a:t>
            </a:r>
          </a:p>
          <a:p>
            <a:r>
              <a:rPr lang="uk-UA" sz="2000" b="1" dirty="0"/>
              <a:t>Регіональна наука у працях У. </a:t>
            </a:r>
            <a:r>
              <a:rPr lang="uk-UA" sz="2000" b="1" dirty="0" err="1"/>
              <a:t>Ізарда</a:t>
            </a:r>
            <a:r>
              <a:rPr lang="uk-UA" sz="2000" b="1" dirty="0"/>
              <a:t>. </a:t>
            </a:r>
            <a:r>
              <a:rPr lang="uk-UA" sz="2000" dirty="0"/>
              <a:t>Уолтер </a:t>
            </a:r>
            <a:r>
              <a:rPr lang="uk-UA" sz="2000" dirty="0" err="1"/>
              <a:t>Ізард</a:t>
            </a:r>
            <a:r>
              <a:rPr lang="uk-UA" sz="2000" dirty="0"/>
              <a:t> розробив методи для аналізу економічних потоків та просторової організації через математичні моделі, досліджуючи взаємодію між різними компонентами економічної діяльності в межах регіону.</a:t>
            </a:r>
          </a:p>
          <a:p>
            <a:r>
              <a:rPr lang="uk-UA" sz="2000" b="1" dirty="0"/>
              <a:t>Регіональна наука у працях П. </a:t>
            </a:r>
            <a:r>
              <a:rPr lang="uk-UA" sz="2000" b="1" dirty="0" err="1"/>
              <a:t>Хаггета</a:t>
            </a:r>
            <a:r>
              <a:rPr lang="uk-UA" sz="2000" b="1" dirty="0"/>
              <a:t>. </a:t>
            </a:r>
            <a:r>
              <a:rPr lang="uk-UA" sz="2000" dirty="0"/>
              <a:t>Пітер </a:t>
            </a:r>
            <a:r>
              <a:rPr lang="uk-UA" sz="2000" dirty="0" err="1"/>
              <a:t>Хаггет</a:t>
            </a:r>
            <a:r>
              <a:rPr lang="uk-UA" sz="2000" dirty="0"/>
              <a:t> фокусується на просторовому аналізі та моделюванні в географії. Він вивчав закономірності розміщення людей, ресурсів і економічних </a:t>
            </a:r>
            <a:r>
              <a:rPr lang="uk-UA" sz="2000" dirty="0" err="1"/>
              <a:t>активностей</a:t>
            </a:r>
            <a:r>
              <a:rPr lang="uk-UA" sz="2000" dirty="0"/>
              <a:t>, а також виявляв фактори, що визначають територіальну організацію, зокрема через географічні і соціальні взаємозв'язки в регіонах.</a:t>
            </a:r>
          </a:p>
          <a:p>
            <a:endParaRPr lang="ru-UA" sz="2000" dirty="0"/>
          </a:p>
        </p:txBody>
      </p:sp>
    </p:spTree>
    <p:extLst>
      <p:ext uri="{BB962C8B-B14F-4D97-AF65-F5344CB8AC3E}">
        <p14:creationId xmlns:p14="http://schemas.microsoft.com/office/powerpoint/2010/main" val="494068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DC2D65-98FE-4ECD-A562-CC90C9AD4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8691" y="624110"/>
            <a:ext cx="9375921" cy="1280890"/>
          </a:xfrm>
        </p:spPr>
        <p:txBody>
          <a:bodyPr/>
          <a:lstStyle/>
          <a:p>
            <a:r>
              <a:rPr lang="uk-UA" b="1" dirty="0"/>
              <a:t>ЛЕКЦІЯ №1. ОСНОВИ РЕГІОНОЗНАВСТВА</a:t>
            </a:r>
            <a:endParaRPr lang="ru-UA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861EA3D-371B-4392-A730-5DC53CA39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8951" y="2119533"/>
            <a:ext cx="9375920" cy="3777622"/>
          </a:xfrm>
        </p:spPr>
        <p:txBody>
          <a:bodyPr>
            <a:normAutofit/>
          </a:bodyPr>
          <a:lstStyle/>
          <a:p>
            <a:r>
              <a:rPr lang="uk-UA" sz="2400" b="1" dirty="0"/>
              <a:t>План лекції:</a:t>
            </a:r>
          </a:p>
          <a:p>
            <a:r>
              <a:rPr lang="uk-UA" sz="2400" dirty="0"/>
              <a:t>1. Мета, завдання, результати навчання дисципліни;</a:t>
            </a:r>
          </a:p>
          <a:p>
            <a:r>
              <a:rPr lang="uk-UA" sz="2400" dirty="0"/>
              <a:t>2. </a:t>
            </a:r>
            <a:r>
              <a:rPr lang="ru-RU" sz="2400" dirty="0" err="1"/>
              <a:t>Місце</a:t>
            </a:r>
            <a:r>
              <a:rPr lang="ru-RU" sz="2400" dirty="0"/>
              <a:t> </a:t>
            </a:r>
            <a:r>
              <a:rPr lang="ru-RU" sz="2400" dirty="0" err="1"/>
              <a:t>регіонознавства</a:t>
            </a:r>
            <a:r>
              <a:rPr lang="ru-RU" sz="2400" dirty="0"/>
              <a:t> у </a:t>
            </a:r>
            <a:r>
              <a:rPr lang="ru-RU" sz="2400" dirty="0" err="1"/>
              <a:t>системі</a:t>
            </a:r>
            <a:r>
              <a:rPr lang="ru-RU" sz="2400" dirty="0"/>
              <a:t> </a:t>
            </a:r>
            <a:r>
              <a:rPr lang="ru-RU" sz="2400" dirty="0" err="1"/>
              <a:t>географічних</a:t>
            </a:r>
            <a:r>
              <a:rPr lang="ru-RU" sz="2400" dirty="0"/>
              <a:t> наук;</a:t>
            </a:r>
          </a:p>
          <a:p>
            <a:r>
              <a:rPr lang="ru-RU" sz="2400" dirty="0"/>
              <a:t>3. </a:t>
            </a:r>
            <a:r>
              <a:rPr lang="ru-RU" sz="2400" dirty="0" err="1"/>
              <a:t>Основні</a:t>
            </a:r>
            <a:r>
              <a:rPr lang="ru-RU" sz="2400" dirty="0"/>
              <a:t> </a:t>
            </a:r>
            <a:r>
              <a:rPr lang="ru-RU" sz="2400" dirty="0" err="1"/>
              <a:t>поняття</a:t>
            </a:r>
            <a:r>
              <a:rPr lang="ru-RU" sz="2400" dirty="0"/>
              <a:t> </a:t>
            </a:r>
            <a:r>
              <a:rPr lang="ru-RU" sz="2400" dirty="0" err="1"/>
              <a:t>регіонознавства</a:t>
            </a:r>
            <a:r>
              <a:rPr lang="ru-RU" sz="2400" dirty="0"/>
              <a:t>;</a:t>
            </a:r>
          </a:p>
          <a:p>
            <a:r>
              <a:rPr lang="uk-UA" sz="2400" dirty="0"/>
              <a:t>4. Класичні теорії дослідження регіонів;</a:t>
            </a:r>
          </a:p>
          <a:p>
            <a:r>
              <a:rPr lang="uk-UA" sz="2400" dirty="0"/>
              <a:t>5. </a:t>
            </a:r>
            <a:r>
              <a:rPr lang="uk-UA" sz="2400" dirty="0" err="1"/>
              <a:t>Регіонознавство</a:t>
            </a:r>
            <a:r>
              <a:rPr lang="uk-UA" sz="2400" dirty="0"/>
              <a:t> в контексті сучасних наукових поглядів;</a:t>
            </a:r>
          </a:p>
          <a:p>
            <a:endParaRPr lang="ru-UA" sz="2400" dirty="0"/>
          </a:p>
        </p:txBody>
      </p:sp>
    </p:spTree>
    <p:extLst>
      <p:ext uri="{BB962C8B-B14F-4D97-AF65-F5344CB8AC3E}">
        <p14:creationId xmlns:p14="http://schemas.microsoft.com/office/powerpoint/2010/main" val="4211908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DE1069-6C99-4FB8-8D98-AB6BD7F06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6149" y="202079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uk-UA" sz="3600" b="1" dirty="0"/>
              <a:t>4. </a:t>
            </a:r>
            <a:r>
              <a:rPr lang="uk-UA" sz="3600" b="1" dirty="0" err="1"/>
              <a:t>Регіонознавство</a:t>
            </a:r>
            <a:r>
              <a:rPr lang="uk-UA" sz="3600" b="1" dirty="0"/>
              <a:t> в контексті сучасних наукових поглядів.</a:t>
            </a:r>
            <a:br>
              <a:rPr lang="uk-UA" sz="3600" b="1" dirty="0"/>
            </a:br>
            <a:endParaRPr lang="ru-UA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06FC280-B058-4EE2-86DA-04294BC39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6149" y="1540189"/>
            <a:ext cx="8915400" cy="3777622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uk-UA" b="1" dirty="0"/>
              <a:t>Міждисциплінарний підхід:</a:t>
            </a:r>
            <a:br>
              <a:rPr lang="uk-UA" dirty="0"/>
            </a:br>
            <a:r>
              <a:rPr lang="uk-UA" dirty="0"/>
              <a:t>Сучасне </a:t>
            </a:r>
            <a:r>
              <a:rPr lang="uk-UA" dirty="0" err="1"/>
              <a:t>регіонознавство</a:t>
            </a:r>
            <a:r>
              <a:rPr lang="uk-UA" dirty="0"/>
              <a:t> об'єднує різні наукові дисципліни, такі як географія, економіка, соціологія, урбаністика, історія та політика, для комплексного вивчення регіонів. Це дозволяє глибше аналізувати територіальні процеси, взаємозв'язки та їх вплив на соціально-економічний розвиток.</a:t>
            </a:r>
          </a:p>
          <a:p>
            <a:pPr>
              <a:buFont typeface="+mj-lt"/>
              <a:buAutoNum type="arabicPeriod"/>
            </a:pPr>
            <a:r>
              <a:rPr lang="uk-UA" b="1" dirty="0"/>
              <a:t>Глобалізація і локалізація:</a:t>
            </a:r>
            <a:br>
              <a:rPr lang="uk-UA" dirty="0"/>
            </a:br>
            <a:r>
              <a:rPr lang="uk-UA" dirty="0"/>
              <a:t>У контексті глобалізаційних процесів </a:t>
            </a:r>
            <a:r>
              <a:rPr lang="uk-UA" dirty="0" err="1"/>
              <a:t>регіонознавство</a:t>
            </a:r>
            <a:r>
              <a:rPr lang="uk-UA" dirty="0"/>
              <a:t> вивчає, як глобальні зміни впливають на регіональний розвиток, а також як місцеві специфіки й особливості сприяють формуванню унікальних моделей розвитку на місцях.</a:t>
            </a:r>
          </a:p>
          <a:p>
            <a:pPr>
              <a:buFont typeface="+mj-lt"/>
              <a:buAutoNum type="arabicPeriod"/>
            </a:pPr>
            <a:r>
              <a:rPr lang="uk-UA" b="1" dirty="0"/>
              <a:t>Економічні й соціальні трансформації:</a:t>
            </a:r>
            <a:br>
              <a:rPr lang="uk-UA" dirty="0"/>
            </a:br>
            <a:r>
              <a:rPr lang="uk-UA" dirty="0"/>
              <a:t>Сучасні дослідження в </a:t>
            </a:r>
            <a:r>
              <a:rPr lang="uk-UA" dirty="0" err="1"/>
              <a:t>регіонознавстві</a:t>
            </a:r>
            <a:r>
              <a:rPr lang="uk-UA" dirty="0"/>
              <a:t> зосереджені на вивченні економічних і соціальних змін у регіонах, таких як трансформація індустріальних регіонів в постіндустріальні, розвиток креативних і технологічних кластерів, а також проблема регіональних диспропорцій.</a:t>
            </a: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7026663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85EC1D2-EFC5-4425-A7CE-F1B21FC9D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8708" y="473613"/>
            <a:ext cx="8915400" cy="615227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 startAt="4"/>
            </a:pPr>
            <a:r>
              <a:rPr lang="uk-UA" b="1" dirty="0"/>
              <a:t>Сталий розвиток і екологічні аспекти:</a:t>
            </a:r>
            <a:br>
              <a:rPr lang="uk-UA" dirty="0"/>
            </a:br>
            <a:r>
              <a:rPr lang="uk-UA" dirty="0" err="1"/>
              <a:t>Регіонознавство</a:t>
            </a:r>
            <a:r>
              <a:rPr lang="uk-UA" dirty="0"/>
              <a:t> все більше враховує питання сталого розвитку, екологічної рівноваги, управління природними ресурсами та впливу кліматичних змін на регіональний розвиток. Це включає вивчення </a:t>
            </a:r>
            <a:r>
              <a:rPr lang="uk-UA" dirty="0" err="1"/>
              <a:t>екоінновацій</a:t>
            </a:r>
            <a:r>
              <a:rPr lang="uk-UA" dirty="0"/>
              <a:t>, зелених технологій і адаптації регіонів до змін клімату.</a:t>
            </a:r>
          </a:p>
          <a:p>
            <a:pPr>
              <a:buFont typeface="+mj-lt"/>
              <a:buAutoNum type="arabicPeriod" startAt="4"/>
            </a:pPr>
            <a:r>
              <a:rPr lang="uk-UA" b="1" dirty="0"/>
              <a:t>Інформаційні технології і </a:t>
            </a:r>
            <a:r>
              <a:rPr lang="uk-UA" b="1" dirty="0" err="1"/>
              <a:t>цифровізація</a:t>
            </a:r>
            <a:r>
              <a:rPr lang="uk-UA" b="1" dirty="0"/>
              <a:t>:</a:t>
            </a:r>
            <a:br>
              <a:rPr lang="uk-UA" dirty="0"/>
            </a:br>
            <a:r>
              <a:rPr lang="uk-UA" dirty="0"/>
              <a:t>Використання новітніх інформаційних технологій та даних (ГІС, дистанційне зондування) для аналізу та прогнозування регіональних процесів набуває все більшого значення. Це дозволяє розширити можливості для точних досліджень і розробки стратегій розвитку регіонів.</a:t>
            </a:r>
          </a:p>
          <a:p>
            <a:pPr>
              <a:buFont typeface="+mj-lt"/>
              <a:buAutoNum type="arabicPeriod" startAt="4"/>
            </a:pPr>
            <a:r>
              <a:rPr lang="uk-UA" b="1" dirty="0"/>
              <a:t>Соціальні та культурні аспекти:</a:t>
            </a:r>
            <a:br>
              <a:rPr lang="uk-UA" dirty="0"/>
            </a:br>
            <a:r>
              <a:rPr lang="uk-UA" dirty="0"/>
              <a:t>Активно вивчаються культурні, етнічні та соціальні аспекти регіонального розвитку, включаючи питання ідентичності, інтеграції та соціальної згуртованості в регіонах, що особливо актуально в контексті міграційних процесів і культурного різноманіття.</a:t>
            </a:r>
          </a:p>
          <a:p>
            <a:pPr>
              <a:buFont typeface="+mj-lt"/>
              <a:buAutoNum type="arabicPeriod" startAt="4"/>
            </a:pPr>
            <a:r>
              <a:rPr lang="uk-UA" b="1" dirty="0"/>
              <a:t>Сучасні моделі регіонального розвитку:</a:t>
            </a:r>
            <a:br>
              <a:rPr lang="uk-UA" dirty="0"/>
            </a:br>
            <a:r>
              <a:rPr lang="uk-UA" dirty="0"/>
              <a:t>З’являються нові концепції та моделі, які акцентують увагу на інноваціях, технологічному розвитку та сприянні рівномірному розвитку територій, враховуючи особливості кожного регіону. Це включає вивчення агломерацій, територіальних кластерів і місцевих економічних систем.</a:t>
            </a: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583772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53AFD3-344E-4206-A6F8-BDA2736F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b="1" dirty="0"/>
              <a:t>1. Мета, завдання, результати навчання дисципліни</a:t>
            </a:r>
            <a:endParaRPr lang="ru-UA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67D47DA-9216-4B89-BCA6-2E40A605E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400" b="1" dirty="0"/>
              <a:t>Мета: </a:t>
            </a:r>
            <a:r>
              <a:rPr lang="uk-UA" sz="2000" dirty="0"/>
              <a:t>формування комплексних знань про основні теоретичні засади </a:t>
            </a:r>
            <a:r>
              <a:rPr lang="uk-UA" sz="2000" dirty="0" err="1"/>
              <a:t>регіонознавства</a:t>
            </a:r>
            <a:r>
              <a:rPr lang="uk-UA" sz="2000" dirty="0"/>
              <a:t>, сучасні підходи до регіоналізації світу та регіонального розвитку, а також розуміння специфіки функціонування </a:t>
            </a:r>
            <a:r>
              <a:rPr lang="uk-UA" sz="2000" dirty="0" err="1"/>
              <a:t>суспільногеографічних</a:t>
            </a:r>
            <a:r>
              <a:rPr lang="uk-UA" sz="2000" dirty="0"/>
              <a:t> систем у різних </a:t>
            </a:r>
            <a:r>
              <a:rPr lang="uk-UA" sz="2000" dirty="0" err="1"/>
              <a:t>макрорегіонах</a:t>
            </a:r>
            <a:r>
              <a:rPr lang="uk-UA" sz="2000" dirty="0"/>
              <a:t> світу. Вивчення цієї дисципліни забезпечує розуміння регіональної політики, економічних та соціальних особливостей розвитку регіонів, а також аналіз взаємозв'язків між природним середовищем, населенням і господарством у межах регіонів.</a:t>
            </a:r>
            <a:endParaRPr lang="ru-UA" sz="2000" dirty="0"/>
          </a:p>
        </p:txBody>
      </p:sp>
    </p:spTree>
    <p:extLst>
      <p:ext uri="{BB962C8B-B14F-4D97-AF65-F5344CB8AC3E}">
        <p14:creationId xmlns:p14="http://schemas.microsoft.com/office/powerpoint/2010/main" val="335744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08C2A19-B9B2-41DE-8CF1-E111EF5F7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2941" y="656492"/>
            <a:ext cx="8915400" cy="5941256"/>
          </a:xfrm>
        </p:spPr>
        <p:txBody>
          <a:bodyPr>
            <a:normAutofit/>
          </a:bodyPr>
          <a:lstStyle/>
          <a:p>
            <a:r>
              <a:rPr lang="uk-UA" sz="2400" b="1" dirty="0"/>
              <a:t>Основні завдання вивчення дисципліни:</a:t>
            </a:r>
          </a:p>
          <a:p>
            <a:r>
              <a:rPr lang="uk-UA" dirty="0"/>
              <a:t>Формування понятійного апарату </a:t>
            </a:r>
            <a:r>
              <a:rPr lang="uk-UA" dirty="0" err="1"/>
              <a:t>регіонознавства</a:t>
            </a:r>
            <a:r>
              <a:rPr lang="uk-UA" dirty="0"/>
              <a:t> та засвоєння основних теоретико-методологічних концепцій регіонального розвитку; </a:t>
            </a:r>
          </a:p>
          <a:p>
            <a:r>
              <a:rPr lang="uk-UA" dirty="0"/>
              <a:t>Оволодіння методами та підходами до комплексного дослідження регіональних соціально-економічних систем; </a:t>
            </a:r>
          </a:p>
          <a:p>
            <a:r>
              <a:rPr lang="uk-UA" dirty="0"/>
              <a:t>Аналіз регіональної політики, інтеграційних процесів та їхнього впливу на розвиток регіонів і держав у цілому; </a:t>
            </a:r>
          </a:p>
          <a:p>
            <a:r>
              <a:rPr lang="uk-UA" dirty="0"/>
              <a:t>Вивчення територіальної організації населення і господарства регіонів світу та України, а також особливостей природокористування у регіональному контексті; </a:t>
            </a:r>
          </a:p>
          <a:p>
            <a:r>
              <a:rPr lang="uk-UA" dirty="0"/>
              <a:t>Характеристика соціально-економічних, політичних та культурних особливостей різних регіонів світу й України, а також виявлення </a:t>
            </a:r>
            <a:r>
              <a:rPr lang="uk-UA" dirty="0" err="1"/>
              <a:t>внутрішньорегіональних</a:t>
            </a:r>
            <a:r>
              <a:rPr lang="uk-UA" dirty="0"/>
              <a:t> диспропорцій; </a:t>
            </a:r>
          </a:p>
          <a:p>
            <a:r>
              <a:rPr lang="uk-UA" dirty="0"/>
              <a:t>Формування навичок аналізу та оцінки міжрегіональних відмінностей у рівнях розвитку, визначення перспектив регіонального розвитку.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956826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005391E-60CB-49F0-B07D-CCE899C2D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0401" y="276664"/>
            <a:ext cx="8915400" cy="6307015"/>
          </a:xfrm>
        </p:spPr>
        <p:txBody>
          <a:bodyPr>
            <a:normAutofit/>
          </a:bodyPr>
          <a:lstStyle/>
          <a:p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вимогами</a:t>
            </a:r>
            <a:r>
              <a:rPr lang="ru-RU" dirty="0"/>
              <a:t> </a:t>
            </a:r>
            <a:r>
              <a:rPr lang="ru-RU" dirty="0" err="1"/>
              <a:t>освітньо-професійної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 </a:t>
            </a:r>
            <a:r>
              <a:rPr lang="ru-RU" dirty="0" err="1"/>
              <a:t>студенти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досягти</a:t>
            </a:r>
            <a:r>
              <a:rPr lang="ru-RU" dirty="0"/>
              <a:t> таких </a:t>
            </a:r>
            <a:r>
              <a:rPr lang="ru-RU" sz="2400" b="1" dirty="0" err="1"/>
              <a:t>результатів</a:t>
            </a:r>
            <a:r>
              <a:rPr lang="ru-RU" sz="2400" b="1" dirty="0"/>
              <a:t> </a:t>
            </a:r>
            <a:r>
              <a:rPr lang="ru-RU" sz="2400" b="1" dirty="0" err="1"/>
              <a:t>навчання</a:t>
            </a:r>
            <a:r>
              <a:rPr lang="ru-RU" dirty="0"/>
              <a:t>:</a:t>
            </a:r>
          </a:p>
          <a:p>
            <a:r>
              <a:rPr lang="uk-UA" sz="2400" b="1" dirty="0"/>
              <a:t>знати: </a:t>
            </a:r>
          </a:p>
          <a:p>
            <a:r>
              <a:rPr lang="uk-UA" dirty="0"/>
              <a:t>наукові підходи до визначення змісту поняття «регіон», його </a:t>
            </a:r>
            <a:r>
              <a:rPr lang="uk-UA" dirty="0" err="1"/>
              <a:t>класифікації,ієрархічні</a:t>
            </a:r>
            <a:r>
              <a:rPr lang="uk-UA" dirty="0"/>
              <a:t> рівні, фактори регіоналізму; </a:t>
            </a:r>
          </a:p>
          <a:p>
            <a:r>
              <a:rPr lang="uk-UA" dirty="0"/>
              <a:t>основні типологічні підходи до класифікації регіонів, включаючи їхні основні ознаки та критерії, за якими здійснюється поділ на регіони та </a:t>
            </a:r>
            <a:r>
              <a:rPr lang="uk-UA" dirty="0" err="1"/>
              <a:t>підрегіони</a:t>
            </a:r>
            <a:r>
              <a:rPr lang="uk-UA" dirty="0"/>
              <a:t>. </a:t>
            </a:r>
          </a:p>
          <a:p>
            <a:r>
              <a:rPr lang="uk-UA" dirty="0"/>
              <a:t>склад адміністративно-територіальних одиниць різних рівнів (наприклад, області, райони, громади) і їх роль у системі регіонального управління. </a:t>
            </a:r>
          </a:p>
          <a:p>
            <a:r>
              <a:rPr lang="uk-UA" dirty="0"/>
              <a:t>демографічні характеристики регіонів, включаючи етнічний, расовий та релігійний склад населення, а також його динаміку та тенденції. </a:t>
            </a:r>
          </a:p>
          <a:p>
            <a:r>
              <a:rPr lang="uk-UA" dirty="0"/>
              <a:t>природно-ресурсний потенціал регіонів, включаючи ключові ресурси та їх вплив на економічний розвиток та екологічні аспекти. </a:t>
            </a:r>
          </a:p>
          <a:p>
            <a:r>
              <a:rPr lang="uk-UA" dirty="0"/>
              <a:t>основні тенденції і результати соціально-економічних і політичних реформ на регіональному рівні, зокрема в ХХ-ХХІ століттях. </a:t>
            </a:r>
          </a:p>
          <a:p>
            <a:r>
              <a:rPr lang="uk-UA" dirty="0"/>
              <a:t>галузеву спеціалізацію регіонів та їхню роль у міжнародних економічних відносинах;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876514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005391E-60CB-49F0-B07D-CCE899C2D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0401" y="276664"/>
            <a:ext cx="8915400" cy="6307015"/>
          </a:xfrm>
        </p:spPr>
        <p:txBody>
          <a:bodyPr>
            <a:normAutofit/>
          </a:bodyPr>
          <a:lstStyle/>
          <a:p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вимогами</a:t>
            </a:r>
            <a:r>
              <a:rPr lang="ru-RU" dirty="0"/>
              <a:t> </a:t>
            </a:r>
            <a:r>
              <a:rPr lang="ru-RU" dirty="0" err="1"/>
              <a:t>освітньо-професійної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 </a:t>
            </a:r>
            <a:r>
              <a:rPr lang="ru-RU" dirty="0" err="1"/>
              <a:t>студенти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досягти</a:t>
            </a:r>
            <a:r>
              <a:rPr lang="ru-RU" dirty="0"/>
              <a:t> таких </a:t>
            </a:r>
            <a:r>
              <a:rPr lang="ru-RU" sz="2400" b="1" dirty="0" err="1"/>
              <a:t>результатів</a:t>
            </a:r>
            <a:r>
              <a:rPr lang="ru-RU" sz="2400" b="1" dirty="0"/>
              <a:t> </a:t>
            </a:r>
            <a:r>
              <a:rPr lang="ru-RU" sz="2400" b="1" dirty="0" err="1"/>
              <a:t>навчання</a:t>
            </a:r>
            <a:r>
              <a:rPr lang="ru-RU" sz="2400" b="1" dirty="0"/>
              <a:t>:</a:t>
            </a:r>
          </a:p>
          <a:p>
            <a:r>
              <a:rPr lang="uk-UA" sz="2400" b="1" dirty="0"/>
              <a:t>вміти: </a:t>
            </a:r>
          </a:p>
          <a:p>
            <a:r>
              <a:rPr lang="uk-UA" dirty="0"/>
              <a:t>використовувати теоретичні знання для аналізу та порівняння ключових показників соціально-економічного розвитку регіонів. </a:t>
            </a:r>
          </a:p>
          <a:p>
            <a:r>
              <a:rPr lang="uk-UA" dirty="0"/>
              <a:t>використовувати критерії та дані для характеристики соціально-економічних умов розвитку регіонів, визначати їхні проблеми та перспективи. </a:t>
            </a:r>
          </a:p>
          <a:p>
            <a:r>
              <a:rPr lang="uk-UA" dirty="0"/>
              <a:t>використовувати сучасні комп'ютерні та інформаційні технології для проведення географічних досліджень, картографічних аналізів і створення прогнозів. </a:t>
            </a:r>
          </a:p>
          <a:p>
            <a:r>
              <a:rPr lang="uk-UA" dirty="0"/>
              <a:t>актуалізувати інформацію про зміни в соціальному, економічному та політичному житті регіонів, адаптуючи свої дослідження та пропозиції відповідно до сучасних тенденцій.</a:t>
            </a:r>
          </a:p>
        </p:txBody>
      </p:sp>
    </p:spTree>
    <p:extLst>
      <p:ext uri="{BB962C8B-B14F-4D97-AF65-F5344CB8AC3E}">
        <p14:creationId xmlns:p14="http://schemas.microsoft.com/office/powerpoint/2010/main" val="2742619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C5E8E-60CA-420D-AE81-001C2EFA9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600" b="1" dirty="0"/>
              <a:t>2. </a:t>
            </a:r>
            <a:r>
              <a:rPr lang="ru-RU" sz="3600" b="1" dirty="0" err="1"/>
              <a:t>Місце</a:t>
            </a:r>
            <a:r>
              <a:rPr lang="ru-RU" sz="3600" b="1" dirty="0"/>
              <a:t> </a:t>
            </a:r>
            <a:r>
              <a:rPr lang="ru-RU" sz="3600" b="1" dirty="0" err="1"/>
              <a:t>регіонознавства</a:t>
            </a:r>
            <a:r>
              <a:rPr lang="ru-RU" sz="3600" b="1" dirty="0"/>
              <a:t> у </a:t>
            </a:r>
            <a:r>
              <a:rPr lang="ru-RU" sz="3600" b="1" dirty="0" err="1"/>
              <a:t>системі</a:t>
            </a:r>
            <a:r>
              <a:rPr lang="ru-RU" sz="3600" b="1" dirty="0"/>
              <a:t> </a:t>
            </a:r>
            <a:r>
              <a:rPr lang="ru-RU" sz="3600" b="1" dirty="0" err="1"/>
              <a:t>географічних</a:t>
            </a:r>
            <a:r>
              <a:rPr lang="ru-RU" sz="3600" b="1" dirty="0"/>
              <a:t> наук;</a:t>
            </a:r>
            <a:br>
              <a:rPr lang="ru-RU" sz="3600" dirty="0"/>
            </a:br>
            <a:endParaRPr lang="ru-UA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63C6CA8-A9BA-4B70-867F-E5AE09907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400" b="1" dirty="0" err="1"/>
              <a:t>Регіонознавство</a:t>
            </a:r>
            <a:r>
              <a:rPr lang="uk-UA" sz="2400" dirty="0"/>
              <a:t> – це комплексна, інтегральна соціально-економічна дисципліна, що вивчає закономірності формування та функціонування (включаючи управління) соціально-економічної системи регіону.</a:t>
            </a:r>
          </a:p>
          <a:p>
            <a:r>
              <a:rPr lang="uk-UA" sz="2400" dirty="0" err="1"/>
              <a:t>Регіонознавство</a:t>
            </a:r>
            <a:r>
              <a:rPr lang="uk-UA" sz="2400" dirty="0"/>
              <a:t> як інтегративна дисципліна вивчає природні, соціально-економічні та культурні особливості регіонів.</a:t>
            </a: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842102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C37CD55-7530-468B-8441-17953A8812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957" y="1866313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uk-UA" sz="2800" b="1" dirty="0"/>
              <a:t>Зв’язок із загальною географією:</a:t>
            </a:r>
          </a:p>
          <a:p>
            <a:r>
              <a:rPr lang="uk-UA" sz="2000" b="1" dirty="0" err="1"/>
              <a:t>Регіонознавство</a:t>
            </a:r>
            <a:r>
              <a:rPr lang="uk-UA" sz="2000" b="1" dirty="0"/>
              <a:t> як частина географічних наук:</a:t>
            </a:r>
            <a:endParaRPr lang="uk-UA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uk-UA" sz="2000" b="1" dirty="0"/>
              <a:t>Спільне</a:t>
            </a:r>
            <a:r>
              <a:rPr lang="uk-UA" sz="2000" dirty="0"/>
              <a:t> із загальною географією: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sz="1800" dirty="0"/>
              <a:t>Аналіз просторової організації територій.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sz="1800" dirty="0"/>
              <a:t>Вивчення взаємодії між природними та соціальними компонентами.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2000" b="1" dirty="0"/>
              <a:t>Відмінність: </a:t>
            </a:r>
            <a:r>
              <a:rPr lang="uk-UA" sz="2000" dirty="0"/>
              <a:t>Акцент на комплексному аналізі окремих регіонів.</a:t>
            </a:r>
          </a:p>
          <a:p>
            <a:endParaRPr lang="uk-UA" dirty="0"/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4014606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8DC71E3-7A05-4EAE-98E2-9D576CC27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1415" y="642424"/>
            <a:ext cx="8915400" cy="5758376"/>
          </a:xfrm>
        </p:spPr>
        <p:txBody>
          <a:bodyPr>
            <a:normAutofit/>
          </a:bodyPr>
          <a:lstStyle/>
          <a:p>
            <a:r>
              <a:rPr lang="uk-UA" sz="2400" b="1" dirty="0" err="1"/>
              <a:t>Регіонознавство</a:t>
            </a:r>
            <a:r>
              <a:rPr lang="uk-UA" sz="2400" b="1" dirty="0"/>
              <a:t> у контексті економічної географії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b="1" dirty="0"/>
              <a:t>Галузеві особливості регіонів:</a:t>
            </a:r>
            <a:endParaRPr lang="uk-UA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/>
              <a:t>Вивчення спеціалізації регіонів (наприклад, аграрні, промислові, рекреаційні регіони).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/>
              <a:t>Дослідження транспортної інфраструктури та її впливу на економічний розвиток.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b="1" dirty="0"/>
              <a:t>Просторове планування:</a:t>
            </a:r>
            <a:endParaRPr lang="uk-UA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/>
              <a:t>Зонування територій для оптимізації економічної діяльності.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/>
              <a:t>Роль кластерів (технопарки, промислові вузли).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b="1" dirty="0"/>
              <a:t>Регіональна економічна політика:</a:t>
            </a:r>
            <a:endParaRPr lang="uk-UA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/>
              <a:t>Аналіз впливу державних субсидій і регіональних програм розвитку.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dirty="0"/>
              <a:t>Дослідження диспропорцій між економічно розвиненими й депресивними регіонами.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uk-UA" sz="2000" dirty="0"/>
          </a:p>
          <a:p>
            <a:pPr marL="457200" lvl="1" indent="0">
              <a:buNone/>
            </a:pPr>
            <a:endParaRPr lang="uk-UA" sz="2000" dirty="0"/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294938901"/>
      </p:ext>
    </p:extLst>
  </p:cSld>
  <p:clrMapOvr>
    <a:masterClrMapping/>
  </p:clrMapOvr>
</p:sld>
</file>

<file path=ppt/theme/theme1.xml><?xml version="1.0" encoding="utf-8"?>
<a:theme xmlns:a="http://schemas.openxmlformats.org/drawingml/2006/main" name="Віхоть">
  <a:themeElements>
    <a:clrScheme name="Віхоть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Віхоть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іхоть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TM02892315[[fn=Віхоть]]</Template>
  <TotalTime>1687</TotalTime>
  <Words>2259</Words>
  <Application>Microsoft Office PowerPoint</Application>
  <PresentationFormat>Широкий екран</PresentationFormat>
  <Paragraphs>142</Paragraphs>
  <Slides>21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5" baseType="lpstr">
      <vt:lpstr>Arial</vt:lpstr>
      <vt:lpstr>Century Gothic</vt:lpstr>
      <vt:lpstr>Wingdings 3</vt:lpstr>
      <vt:lpstr>Віхоть</vt:lpstr>
      <vt:lpstr>РЕГІОНОЗНАВСТВО</vt:lpstr>
      <vt:lpstr>ЛЕКЦІЯ №1. ОСНОВИ РЕГІОНОЗНАВСТВА</vt:lpstr>
      <vt:lpstr>1. Мета, завдання, результати навчання дисципліни</vt:lpstr>
      <vt:lpstr>Презентація PowerPoint</vt:lpstr>
      <vt:lpstr>Презентація PowerPoint</vt:lpstr>
      <vt:lpstr>Презентація PowerPoint</vt:lpstr>
      <vt:lpstr>2. Місце регіонознавства у системі географічних наук; </vt:lpstr>
      <vt:lpstr>Презентація PowerPoint</vt:lpstr>
      <vt:lpstr>Презентація PowerPoint</vt:lpstr>
      <vt:lpstr>Презентація PowerPoint</vt:lpstr>
      <vt:lpstr>Презентація PowerPoint</vt:lpstr>
      <vt:lpstr>3. Основні поняття регіонознавства; </vt:lpstr>
      <vt:lpstr>Презентація PowerPoint</vt:lpstr>
      <vt:lpstr>Презентація PowerPoint</vt:lpstr>
      <vt:lpstr>4. Класичні теорії дослідження регіонів</vt:lpstr>
      <vt:lpstr>Презентація PowerPoint</vt:lpstr>
      <vt:lpstr>Презентація PowerPoint</vt:lpstr>
      <vt:lpstr>Презентація PowerPoint</vt:lpstr>
      <vt:lpstr>Презентація PowerPoint</vt:lpstr>
      <vt:lpstr>4. Регіонознавство в контексті сучасних наукових поглядів. 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РЕГІОНОЗНАВСТВО</dc:title>
  <dc:creator>Денис Серьогін</dc:creator>
  <cp:lastModifiedBy>Денис Серьогін</cp:lastModifiedBy>
  <cp:revision>6</cp:revision>
  <dcterms:created xsi:type="dcterms:W3CDTF">2024-11-19T09:47:08Z</dcterms:created>
  <dcterms:modified xsi:type="dcterms:W3CDTF">2024-11-20T13:54:55Z</dcterms:modified>
</cp:coreProperties>
</file>